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8"/>
  </p:notesMasterIdLst>
  <p:sldIdLst>
    <p:sldId id="256" r:id="rId2"/>
    <p:sldId id="259" r:id="rId3"/>
    <p:sldId id="260" r:id="rId4"/>
    <p:sldId id="261" r:id="rId5"/>
    <p:sldId id="262" r:id="rId6"/>
    <p:sldId id="257" r:id="rId7"/>
    <p:sldId id="258" r:id="rId8"/>
    <p:sldId id="263" r:id="rId9"/>
    <p:sldId id="265" r:id="rId10"/>
    <p:sldId id="266" r:id="rId11"/>
    <p:sldId id="264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7" r:id="rId22"/>
    <p:sldId id="278" r:id="rId23"/>
    <p:sldId id="279" r:id="rId24"/>
    <p:sldId id="280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8BE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183"/>
    <p:restoredTop sz="90735"/>
  </p:normalViewPr>
  <p:slideViewPr>
    <p:cSldViewPr snapToGrid="0" snapToObjects="1">
      <p:cViewPr>
        <p:scale>
          <a:sx n="186" d="100"/>
          <a:sy n="186" d="100"/>
        </p:scale>
        <p:origin x="144" y="5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14FF81-9744-BF46-AAD0-D1B1FBE96AF5}" type="datetimeFigureOut">
              <a:rPr lang="en-US" smtClean="0"/>
              <a:t>9/30/20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725AFE-A141-6245-ADDB-0375406D40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2838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Today we will cover: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Knowledge bases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Principles of logic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Propositional logic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Inference </a:t>
            </a:r>
            <a:r>
              <a:rPr lang="en-US" dirty="0" err="1"/>
              <a:t>algortihms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725AFE-A141-6245-ADDB-0375406D401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9939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www.bluemilkspecial.com</a:t>
            </a:r>
            <a:r>
              <a:rPr lang="en-US" dirty="0"/>
              <a:t>/comic/wampa-cave-3/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725AFE-A141-6245-ADDB-0375406D401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4834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www.bluemilkspecial.com</a:t>
            </a:r>
            <a:r>
              <a:rPr lang="en-US" dirty="0"/>
              <a:t>/comic/wampa-cave-3/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725AFE-A141-6245-ADDB-0375406D401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4510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www.bluemilkspecial.com</a:t>
            </a:r>
            <a:r>
              <a:rPr lang="en-US" dirty="0"/>
              <a:t>/comic/wampa-cave-3/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725AFE-A141-6245-ADDB-0375406D401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2560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www.bluemilkspecial.com</a:t>
            </a:r>
            <a:r>
              <a:rPr lang="en-US" dirty="0"/>
              <a:t>/comic/wampa-cave-3/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725AFE-A141-6245-ADDB-0375406D401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08829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www.bluemilkspecial.com</a:t>
            </a:r>
            <a:r>
              <a:rPr lang="en-US" dirty="0"/>
              <a:t>/comic/wampa-cave-3/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725AFE-A141-6245-ADDB-0375406D401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0691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Now, in which of these four scenarios did I tell a lie, or break my promise to you? It seems that I ONLY told a lie in the scenario where you DID come over to help me, but I did NOT buy you pizza. So, “P  Q” is only false when “P” is true and “Q” is false. 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725AFE-A141-6245-ADDB-0375406D401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7029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I say that “Peggy will go if and ONLY if Quinn goes”, I have told a lie in scenarios 2 and 3, but I have NOT lied in scenarios 1 and 4. 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725AFE-A141-6245-ADDB-0375406D401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166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this section we’ll describe an environment that demonstrates why knowledge-based agents are good. </a:t>
            </a:r>
          </a:p>
          <a:p>
            <a:endParaRPr lang="en-US" dirty="0"/>
          </a:p>
          <a:p>
            <a:r>
              <a:rPr lang="en-US" dirty="0"/>
              <a:t>The agent explores a cave consisting of rooms connected by passageways. </a:t>
            </a:r>
          </a:p>
          <a:p>
            <a:endParaRPr lang="en-US" dirty="0"/>
          </a:p>
          <a:p>
            <a:r>
              <a:rPr lang="en-US" dirty="0"/>
              <a:t>Lurking somewhere in the cave is the Wumpus, a beast that eats any agent that enters its room. </a:t>
            </a:r>
          </a:p>
          <a:p>
            <a:r>
              <a:rPr lang="en-US" dirty="0"/>
              <a:t>Some rooms contain bottomless pits that trap any agent that wanders into the room. </a:t>
            </a:r>
          </a:p>
          <a:p>
            <a:r>
              <a:rPr lang="en-US" dirty="0"/>
              <a:t>In one room is master Luke.</a:t>
            </a:r>
          </a:p>
          <a:p>
            <a:endParaRPr lang="en-US" dirty="0"/>
          </a:p>
          <a:p>
            <a:r>
              <a:rPr lang="en-US" dirty="0"/>
              <a:t>The goal is:</a:t>
            </a:r>
          </a:p>
          <a:p>
            <a:r>
              <a:rPr lang="en-US" dirty="0"/>
              <a:t> to collect </a:t>
            </a:r>
            <a:r>
              <a:rPr lang="en-US" dirty="0" err="1"/>
              <a:t>luke</a:t>
            </a:r>
            <a:r>
              <a:rPr lang="en-US" dirty="0"/>
              <a:t> and </a:t>
            </a:r>
          </a:p>
          <a:p>
            <a:r>
              <a:rPr lang="en-US" dirty="0"/>
              <a:t>exit the world </a:t>
            </a:r>
          </a:p>
          <a:p>
            <a:r>
              <a:rPr lang="en-US" dirty="0"/>
              <a:t>without being eaten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725AFE-A141-6245-ADDB-0375406D401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5556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Lurking somewhere in the cave is the Wumpus, a beast that eats any agent that enters its room. </a:t>
            </a:r>
          </a:p>
          <a:p>
            <a:r>
              <a:rPr lang="en-US" dirty="0"/>
              <a:t>Some rooms contain bottomless pits that trap any agent that wanders into the room. </a:t>
            </a:r>
          </a:p>
          <a:p>
            <a:r>
              <a:rPr lang="en-US" dirty="0"/>
              <a:t>In one room is master Luke.</a:t>
            </a:r>
          </a:p>
          <a:p>
            <a:endParaRPr lang="en-US" dirty="0"/>
          </a:p>
          <a:p>
            <a:r>
              <a:rPr lang="en-US" dirty="0"/>
              <a:t>The goal is:</a:t>
            </a:r>
          </a:p>
          <a:p>
            <a:r>
              <a:rPr lang="en-US" dirty="0"/>
              <a:t> to collect </a:t>
            </a:r>
            <a:r>
              <a:rPr lang="en-US" dirty="0" err="1"/>
              <a:t>luke</a:t>
            </a:r>
            <a:r>
              <a:rPr lang="en-US" dirty="0"/>
              <a:t> and </a:t>
            </a:r>
          </a:p>
          <a:p>
            <a:r>
              <a:rPr lang="en-US" dirty="0"/>
              <a:t>exit the world </a:t>
            </a:r>
          </a:p>
          <a:p>
            <a:r>
              <a:rPr lang="en-US" dirty="0"/>
              <a:t>without being eaten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725AFE-A141-6245-ADDB-0375406D401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8596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www.bluemilkspecial.com</a:t>
            </a:r>
            <a:r>
              <a:rPr lang="en-US" dirty="0"/>
              <a:t>/comic/wampa-cave-3/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725AFE-A141-6245-ADDB-0375406D401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4751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www.bluemilkspecial.com</a:t>
            </a:r>
            <a:r>
              <a:rPr lang="en-US" dirty="0"/>
              <a:t>/comic/wampa-cave-3/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725AFE-A141-6245-ADDB-0375406D401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2102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www.bluemilkspecial.com</a:t>
            </a:r>
            <a:r>
              <a:rPr lang="en-US" dirty="0"/>
              <a:t>/comic/wampa-cave-3/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725AFE-A141-6245-ADDB-0375406D401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7013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www.bluemilkspecial.com</a:t>
            </a:r>
            <a:r>
              <a:rPr lang="en-US" dirty="0"/>
              <a:t>/comic/wampa-cave-3/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725AFE-A141-6245-ADDB-0375406D401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50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www.bluemilkspecial.com</a:t>
            </a:r>
            <a:r>
              <a:rPr lang="en-US" dirty="0"/>
              <a:t>/comic/wampa-cave-3/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725AFE-A141-6245-ADDB-0375406D401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748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www.bluemilkspecial.com</a:t>
            </a:r>
            <a:r>
              <a:rPr lang="en-US" dirty="0"/>
              <a:t>/comic/wampa-cave-3/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725AFE-A141-6245-ADDB-0375406D401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5468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9;p11">
            <a:extLst>
              <a:ext uri="{FF2B5EF4-FFF2-40B4-BE49-F238E27FC236}">
                <a16:creationId xmlns:a16="http://schemas.microsoft.com/office/drawing/2014/main" id="{854A94CA-3189-0A43-9240-839865B22104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l="11767" t="230" r="30886" b="-230"/>
          <a:stretch/>
        </p:blipFill>
        <p:spPr>
          <a:xfrm>
            <a:off x="6520550" y="0"/>
            <a:ext cx="5671450" cy="65916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6508D4C-2523-7441-B307-A6B5FE7FCB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1132" y="1915893"/>
            <a:ext cx="6030168" cy="2867315"/>
          </a:xfrm>
        </p:spPr>
        <p:txBody>
          <a:bodyPr anchor="ctr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867E09-5893-5D40-BF48-36FDB301D2B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41132" y="4928747"/>
            <a:ext cx="6030168" cy="942601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Professor Chris </a:t>
            </a:r>
            <a:r>
              <a:rPr lang="en-US" dirty="0" err="1"/>
              <a:t>Callison</a:t>
            </a:r>
            <a:r>
              <a:rPr lang="en-US" dirty="0"/>
              <a:t>-Burch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2B5772E-ECEC-DA40-9BBA-7AEFED2A94C2}"/>
              </a:ext>
            </a:extLst>
          </p:cNvPr>
          <p:cNvGrpSpPr/>
          <p:nvPr userDrawn="1"/>
        </p:nvGrpSpPr>
        <p:grpSpPr>
          <a:xfrm>
            <a:off x="441132" y="802307"/>
            <a:ext cx="4244100" cy="996900"/>
            <a:chOff x="900898" y="880853"/>
            <a:chExt cx="4244100" cy="996900"/>
          </a:xfrm>
        </p:grpSpPr>
        <p:sp>
          <p:nvSpPr>
            <p:cNvPr id="8" name="Google Shape;16;p11">
              <a:extLst>
                <a:ext uri="{FF2B5EF4-FFF2-40B4-BE49-F238E27FC236}">
                  <a16:creationId xmlns:a16="http://schemas.microsoft.com/office/drawing/2014/main" id="{92F8804A-82D5-D54D-944A-43543613A956}"/>
                </a:ext>
              </a:extLst>
            </p:cNvPr>
            <p:cNvSpPr/>
            <p:nvPr userDrawn="1"/>
          </p:nvSpPr>
          <p:spPr>
            <a:xfrm>
              <a:off x="900898" y="880853"/>
              <a:ext cx="4244100" cy="996900"/>
            </a:xfrm>
            <a:prstGeom prst="rect">
              <a:avLst/>
            </a:prstGeom>
            <a:solidFill>
              <a:srgbClr val="FFAE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7;p11">
              <a:extLst>
                <a:ext uri="{FF2B5EF4-FFF2-40B4-BE49-F238E27FC236}">
                  <a16:creationId xmlns:a16="http://schemas.microsoft.com/office/drawing/2014/main" id="{7C6616B2-94D3-FA4B-A454-647FE4C7AE5B}"/>
                </a:ext>
              </a:extLst>
            </p:cNvPr>
            <p:cNvSpPr txBox="1"/>
            <p:nvPr userDrawn="1"/>
          </p:nvSpPr>
          <p:spPr>
            <a:xfrm>
              <a:off x="998308" y="1023996"/>
              <a:ext cx="4049280" cy="8086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-US" sz="2300" dirty="0">
                  <a:latin typeface="Open Sans SemiBold"/>
                  <a:ea typeface="Open Sans SemiBold"/>
                  <a:cs typeface="Open Sans SemiBold"/>
                  <a:sym typeface="Open Sans SemiBold"/>
                </a:rPr>
                <a:t> </a:t>
              </a:r>
              <a:r>
                <a:rPr lang="en-US" sz="2300" i="0" u="none" strike="noStrike" cap="none" dirty="0">
                  <a:latin typeface="Open Sans SemiBold"/>
                  <a:ea typeface="Open Sans SemiBold"/>
                  <a:cs typeface="Open Sans SemiBold"/>
                  <a:sym typeface="Open Sans SemiBold"/>
                </a:rPr>
                <a:t>CIS 421/521:  </a:t>
              </a:r>
              <a:br>
                <a:rPr lang="en-US" sz="2300" i="0" u="none" strike="noStrike" cap="none" dirty="0">
                  <a:latin typeface="Open Sans SemiBold"/>
                  <a:ea typeface="Open Sans SemiBold"/>
                  <a:cs typeface="Open Sans SemiBold"/>
                  <a:sym typeface="Open Sans SemiBold"/>
                </a:rPr>
              </a:br>
              <a:r>
                <a:rPr lang="en-US" sz="2300" i="0" u="none" strike="noStrike" cap="none" dirty="0">
                  <a:latin typeface="Open Sans SemiBold"/>
                  <a:ea typeface="Open Sans SemiBold"/>
                  <a:cs typeface="Open Sans SemiBold"/>
                  <a:sym typeface="Open Sans SemiBold"/>
                </a:rPr>
                <a:t> ARTIFICIAL INTELLIGENCE </a:t>
              </a:r>
              <a:endParaRPr sz="1300" i="0" u="none" strike="noStrike" cap="none" dirty="0">
                <a:latin typeface="Open Sans SemiBold"/>
                <a:ea typeface="Open Sans SemiBold"/>
                <a:cs typeface="Open Sans SemiBold"/>
                <a:sym typeface="Open Sans SemiBold"/>
              </a:endParaRPr>
            </a:p>
          </p:txBody>
        </p:sp>
      </p:grpSp>
      <p:sp>
        <p:nvSpPr>
          <p:cNvPr id="12" name="Google Shape;20;p11">
            <a:extLst>
              <a:ext uri="{FF2B5EF4-FFF2-40B4-BE49-F238E27FC236}">
                <a16:creationId xmlns:a16="http://schemas.microsoft.com/office/drawing/2014/main" id="{AB885C21-D508-9A47-8045-2AF7E72E0B40}"/>
              </a:ext>
            </a:extLst>
          </p:cNvPr>
          <p:cNvSpPr/>
          <p:nvPr userDrawn="1"/>
        </p:nvSpPr>
        <p:spPr>
          <a:xfrm>
            <a:off x="0" y="5915450"/>
            <a:ext cx="12192000" cy="942600"/>
          </a:xfrm>
          <a:prstGeom prst="rect">
            <a:avLst/>
          </a:prstGeom>
          <a:solidFill>
            <a:srgbClr val="37066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" name="Google Shape;21;p11">
            <a:extLst>
              <a:ext uri="{FF2B5EF4-FFF2-40B4-BE49-F238E27FC236}">
                <a16:creationId xmlns:a16="http://schemas.microsoft.com/office/drawing/2014/main" id="{75241C78-4464-2A4B-A643-C40628E43E57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r="-12321"/>
          <a:stretch/>
        </p:blipFill>
        <p:spPr>
          <a:xfrm>
            <a:off x="218075" y="6016887"/>
            <a:ext cx="2244059" cy="695625"/>
          </a:xfrm>
          <a:prstGeom prst="rect">
            <a:avLst/>
          </a:prstGeom>
          <a:noFill/>
          <a:ln>
            <a:noFill/>
          </a:ln>
          <a:effectLst>
            <a:outerShdw blurRad="985838" dist="28575" algn="bl" rotWithShape="0">
              <a:srgbClr val="000000">
                <a:alpha val="85880"/>
              </a:srgbClr>
            </a:outerShdw>
          </a:effectLst>
        </p:spPr>
      </p:pic>
      <p:pic>
        <p:nvPicPr>
          <p:cNvPr id="15" name="Google Shape;22;p11">
            <a:extLst>
              <a:ext uri="{FF2B5EF4-FFF2-40B4-BE49-F238E27FC236}">
                <a16:creationId xmlns:a16="http://schemas.microsoft.com/office/drawing/2014/main" id="{42627C57-D121-9B47-AA2A-BC7AB2E6FB03}"/>
              </a:ext>
            </a:extLst>
          </p:cNvPr>
          <p:cNvPicPr preferRelativeResize="0"/>
          <p:nvPr userDrawn="1"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36596" y="3255529"/>
            <a:ext cx="2242775" cy="3107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229933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92B36F-1BD3-2E41-AED2-D5C919B33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9843E2-A3BD-9340-A2E6-E36B807210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FE427C-6332-E94F-9BB8-0E4E5C8C6C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CIS 521/421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844151-F8C2-EA4C-B57E-1675FEE69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490E2-CA85-C940-B72C-CCD4B452E0DB}" type="slidenum">
              <a:rPr lang="en-US" smtClean="0"/>
              <a:t>‹#›</a:t>
            </a:fld>
            <a:endParaRPr lang="en-US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380F56AA-1532-1C4F-A244-9BDF2CD72D9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361077" y="6501551"/>
            <a:ext cx="8719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accent1"/>
                </a:solidFill>
              </a:defRPr>
            </a:lvl1pPr>
          </a:lstStyle>
          <a:p>
            <a:fld id="{57CDB739-3FE7-304C-9B85-232A9C62DCD3}" type="datetimeFigureOut">
              <a:rPr lang="en-US" smtClean="0"/>
              <a:pPr/>
              <a:t>9/30/20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8653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26E6A5B-551E-9848-960E-017206F30AC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D7F84F-CD2E-0B47-870B-2622673801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F6CCA4-9B28-EC48-A781-8D5ACF465A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CIS 521/421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21AC1A-2588-8249-A226-826E2B496B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490E2-CA85-C940-B72C-CCD4B452E0DB}" type="slidenum">
              <a:rPr lang="en-US" smtClean="0"/>
              <a:t>‹#›</a:t>
            </a:fld>
            <a:endParaRPr lang="en-US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68BAD775-4574-FF45-A555-5499A91FB45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361077" y="6501551"/>
            <a:ext cx="8719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accent1"/>
                </a:solidFill>
              </a:defRPr>
            </a:lvl1pPr>
          </a:lstStyle>
          <a:p>
            <a:fld id="{57CDB739-3FE7-304C-9B85-232A9C62DCD3}" type="datetimeFigureOut">
              <a:rPr lang="en-US" smtClean="0"/>
              <a:pPr/>
              <a:t>9/30/20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68598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020B61-BA54-414E-8E4C-99C08C12F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A5A07B-6E34-B340-A611-F2555B7426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0983A0-E899-0C41-98ED-E121F2DA3B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CIS 521/421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5F0F47-D085-884A-BBB6-559E49CC93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490E2-CA85-C940-B72C-CCD4B452E0D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26BA3910-9997-604F-878B-1C0C5E9A81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361077" y="6501551"/>
            <a:ext cx="8719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accent1"/>
                </a:solidFill>
              </a:defRPr>
            </a:lvl1pPr>
          </a:lstStyle>
          <a:p>
            <a:fld id="{57CDB739-3FE7-304C-9B85-232A9C62DCD3}" type="datetimeFigureOut">
              <a:rPr lang="en-US" smtClean="0"/>
              <a:pPr/>
              <a:t>9/30/20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16673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340F55-1725-704D-A355-35461BB130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2A0353-895D-5C45-9F23-4858B73E6F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C7E8A2-A965-1B48-8D1B-9270F97264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CIS 521/421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2305DD-AD55-5B41-B491-F313F34149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490E2-CA85-C940-B72C-CCD4B452E0DB}" type="slidenum">
              <a:rPr lang="en-US" smtClean="0"/>
              <a:t>‹#›</a:t>
            </a:fld>
            <a:endParaRPr lang="en-US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69CFDAB7-D604-E54E-A719-7BFCF39FAA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361077" y="6501551"/>
            <a:ext cx="8719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accent1"/>
                </a:solidFill>
              </a:defRPr>
            </a:lvl1pPr>
          </a:lstStyle>
          <a:p>
            <a:fld id="{57CDB739-3FE7-304C-9B85-232A9C62DCD3}" type="datetimeFigureOut">
              <a:rPr lang="en-US" smtClean="0"/>
              <a:pPr/>
              <a:t>9/30/20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87176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C0D993-8708-C748-8BF8-A3020043E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E0E0A7-479C-E440-A318-EF8E770103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048DC8-08CC-804E-992C-59DD487C11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A5E55D-2ADD-F04A-9911-3EC6595C9A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CIS 521/421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650945-E404-FB4E-A523-EBDDCAAD3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490E2-CA85-C940-B72C-CCD4B452E0D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37E0D0F2-5BA0-0B4E-91CF-3B7E48BFA577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2361077" y="6501551"/>
            <a:ext cx="8719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accent1"/>
                </a:solidFill>
              </a:defRPr>
            </a:lvl1pPr>
          </a:lstStyle>
          <a:p>
            <a:fld id="{57CDB739-3FE7-304C-9B85-232A9C62DCD3}" type="datetimeFigureOut">
              <a:rPr lang="en-US" smtClean="0"/>
              <a:pPr/>
              <a:t>9/30/20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98898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4CF41-2200-D842-B9F9-FF775E43BF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7C93C0-F1D4-D34B-81A7-DA239AE357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3EC002-01DA-1B44-8FBE-E8CAF62F40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8261212-FAAD-F944-BADA-4651FD87400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8542B8E-CD9B-2D40-8BAD-5C6E8609C86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1815244-12A5-5A45-B8FF-74FBC4159A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CIS 521/421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EBC00F0-F776-D047-95B9-FF5B7C919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490E2-CA85-C940-B72C-CCD4B452E0DB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465492C2-C24A-D945-B33F-10F13A923FC5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2361077" y="6501551"/>
            <a:ext cx="8719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accent1"/>
                </a:solidFill>
              </a:defRPr>
            </a:lvl1pPr>
          </a:lstStyle>
          <a:p>
            <a:fld id="{57CDB739-3FE7-304C-9B85-232A9C62DCD3}" type="datetimeFigureOut">
              <a:rPr lang="en-US" smtClean="0"/>
              <a:pPr/>
              <a:t>9/30/20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50320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640003-B350-E04A-B763-4329CE8EF2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7B310E-B0C6-6646-A2F2-2E88C502F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CIS 521/421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A2DD48-6EDB-BC4D-96A2-BA066FAA8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490E2-CA85-C940-B72C-CCD4B452E0DB}" type="slidenum">
              <a:rPr lang="en-US" smtClean="0"/>
              <a:t>‹#›</a:t>
            </a:fld>
            <a:endParaRPr lang="en-US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95540311-DB5A-8444-A671-3CAEF937BF9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361077" y="6501551"/>
            <a:ext cx="8719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accent1"/>
                </a:solidFill>
              </a:defRPr>
            </a:lvl1pPr>
          </a:lstStyle>
          <a:p>
            <a:fld id="{57CDB739-3FE7-304C-9B85-232A9C62DCD3}" type="datetimeFigureOut">
              <a:rPr lang="en-US" smtClean="0"/>
              <a:pPr/>
              <a:t>9/30/20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70018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94920DE-F4F3-3C41-A38E-E1EF78B64B59}"/>
              </a:ext>
            </a:extLst>
          </p:cNvPr>
          <p:cNvSpPr/>
          <p:nvPr userDrawn="1"/>
        </p:nvSpPr>
        <p:spPr>
          <a:xfrm>
            <a:off x="-83457" y="6477624"/>
            <a:ext cx="12438743" cy="4964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980C71-7E56-BB44-81EC-F71521DB3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aseline="0"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1FA998-67AC-AF42-903F-83F635E59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aseline="0">
                <a:solidFill>
                  <a:schemeClr val="bg2"/>
                </a:solidFill>
              </a:defRPr>
            </a:lvl1pPr>
          </a:lstStyle>
          <a:p>
            <a:fld id="{D19490E2-CA85-C940-B72C-CCD4B452E0D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A98943E-9E00-8944-B9D1-AFA4B475EE50}"/>
              </a:ext>
            </a:extLst>
          </p:cNvPr>
          <p:cNvSpPr/>
          <p:nvPr userDrawn="1"/>
        </p:nvSpPr>
        <p:spPr>
          <a:xfrm>
            <a:off x="11543071" y="0"/>
            <a:ext cx="648929" cy="41098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oogle Shape;33;p13">
            <a:extLst>
              <a:ext uri="{FF2B5EF4-FFF2-40B4-BE49-F238E27FC236}">
                <a16:creationId xmlns:a16="http://schemas.microsoft.com/office/drawing/2014/main" id="{14F3EB22-F4D2-754A-AB85-DAA4305252E0}"/>
              </a:ext>
            </a:extLst>
          </p:cNvPr>
          <p:cNvPicPr preferRelativeResize="0"/>
          <p:nvPr userDrawn="1"/>
        </p:nvPicPr>
        <p:blipFill rotWithShape="1">
          <a:blip r:embed="rId2">
            <a:alphaModFix amt="40000"/>
          </a:blip>
          <a:srcRect/>
          <a:stretch/>
        </p:blipFill>
        <p:spPr>
          <a:xfrm>
            <a:off x="156750" y="6547264"/>
            <a:ext cx="1981200" cy="2743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834681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DE774F-50A5-E14E-AAEC-14855327C1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FC1686-80B3-8A4B-9736-F0316A436B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BCD0AB-9D3A-5C41-8CF6-96FEC7FE57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2A7C02-06ED-8946-9533-9CC994F56D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CIS 521/421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36EB30-E3CB-CC41-9AE9-BCE86A9CF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490E2-CA85-C940-B72C-CCD4B452E0D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F5B1E8B3-7FC3-0A49-B31A-DDA22EA8F571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2361077" y="6501551"/>
            <a:ext cx="8719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accent1"/>
                </a:solidFill>
              </a:defRPr>
            </a:lvl1pPr>
          </a:lstStyle>
          <a:p>
            <a:fld id="{57CDB739-3FE7-304C-9B85-232A9C62DCD3}" type="datetimeFigureOut">
              <a:rPr lang="en-US" smtClean="0"/>
              <a:pPr/>
              <a:t>9/30/20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20680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6F4060-0D54-D247-B80E-D31A33DBC4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1C2D2A0-C12B-DC42-A002-CB51BD7996B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0596B5-0412-8141-B230-2031172B90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7654FC-5288-CA42-A392-8D4125FD1C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CIS 521/421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FCCC7A-6E1D-DC4A-A12F-30980DCAD3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490E2-CA85-C940-B72C-CCD4B452E0D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4676E1BE-53C9-0147-8AE4-A8FCEB505E0F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2361077" y="6501551"/>
            <a:ext cx="8719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accent1"/>
                </a:solidFill>
              </a:defRPr>
            </a:lvl1pPr>
          </a:lstStyle>
          <a:p>
            <a:fld id="{57CDB739-3FE7-304C-9B85-232A9C62DCD3}" type="datetimeFigureOut">
              <a:rPr lang="en-US" smtClean="0"/>
              <a:pPr/>
              <a:t>9/30/20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9581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28;p12">
            <a:extLst>
              <a:ext uri="{FF2B5EF4-FFF2-40B4-BE49-F238E27FC236}">
                <a16:creationId xmlns:a16="http://schemas.microsoft.com/office/drawing/2014/main" id="{D565B97B-D174-6041-8128-9644BDEA392B}"/>
              </a:ext>
            </a:extLst>
          </p:cNvPr>
          <p:cNvSpPr/>
          <p:nvPr userDrawn="1"/>
        </p:nvSpPr>
        <p:spPr>
          <a:xfrm>
            <a:off x="0" y="6486300"/>
            <a:ext cx="12192000" cy="371700"/>
          </a:xfrm>
          <a:prstGeom prst="rect">
            <a:avLst/>
          </a:prstGeom>
          <a:solidFill>
            <a:srgbClr val="37066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" name="Google Shape;29;p12">
            <a:extLst>
              <a:ext uri="{FF2B5EF4-FFF2-40B4-BE49-F238E27FC236}">
                <a16:creationId xmlns:a16="http://schemas.microsoft.com/office/drawing/2014/main" id="{BCE5A042-1C99-BF4D-B2B0-CC442047FEFA}"/>
              </a:ext>
            </a:extLst>
          </p:cNvPr>
          <p:cNvPicPr preferRelativeResize="0"/>
          <p:nvPr userDrawn="1"/>
        </p:nvPicPr>
        <p:blipFill rotWithShape="1">
          <a:blip r:embed="rId13">
            <a:alphaModFix/>
          </a:blip>
          <a:srcRect/>
          <a:stretch/>
        </p:blipFill>
        <p:spPr>
          <a:xfrm>
            <a:off x="53875" y="6501549"/>
            <a:ext cx="1780175" cy="3412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1DC393A-D59D-9547-9124-7E756C3F1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9673" y="365125"/>
            <a:ext cx="10954127" cy="7720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3FD086-4C25-CA48-906F-2DB2697E0F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9673" y="1348547"/>
            <a:ext cx="10515600" cy="47938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F1B887-4C7C-6E4A-9988-EDE9C4567C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928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CIS 521/421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BF8E9F-3683-B847-B87A-A5004D7EAE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94925" y="647762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bg1"/>
                </a:solidFill>
              </a:defRPr>
            </a:lvl1pPr>
          </a:lstStyle>
          <a:p>
            <a:fld id="{D19490E2-CA85-C940-B72C-CCD4B452E0DB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1B726FF-CD68-6C4A-97EB-7FBB0885F1DC}"/>
              </a:ext>
            </a:extLst>
          </p:cNvPr>
          <p:cNvGrpSpPr/>
          <p:nvPr userDrawn="1"/>
        </p:nvGrpSpPr>
        <p:grpSpPr>
          <a:xfrm>
            <a:off x="11601300" y="0"/>
            <a:ext cx="593325" cy="3948265"/>
            <a:chOff x="11601300" y="0"/>
            <a:chExt cx="593325" cy="3948265"/>
          </a:xfrm>
        </p:grpSpPr>
        <p:pic>
          <p:nvPicPr>
            <p:cNvPr id="14" name="Google Shape;66;p2">
              <a:extLst>
                <a:ext uri="{FF2B5EF4-FFF2-40B4-BE49-F238E27FC236}">
                  <a16:creationId xmlns:a16="http://schemas.microsoft.com/office/drawing/2014/main" id="{5C25E95F-928A-AA44-9141-A0CD197DE662}"/>
                </a:ext>
              </a:extLst>
            </p:cNvPr>
            <p:cNvPicPr preferRelativeResize="0"/>
            <p:nvPr userDrawn="1"/>
          </p:nvPicPr>
          <p:blipFill rotWithShape="1">
            <a:blip r:embed="rId14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-231"/>
            <a:stretch/>
          </p:blipFill>
          <p:spPr>
            <a:xfrm>
              <a:off x="11603925" y="0"/>
              <a:ext cx="590700" cy="37729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" name="Google Shape;67;p2">
              <a:extLst>
                <a:ext uri="{FF2B5EF4-FFF2-40B4-BE49-F238E27FC236}">
                  <a16:creationId xmlns:a16="http://schemas.microsoft.com/office/drawing/2014/main" id="{5F44F4FB-7E8D-964F-B615-5D01B9861B33}"/>
                </a:ext>
              </a:extLst>
            </p:cNvPr>
            <p:cNvSpPr/>
            <p:nvPr userDrawn="1"/>
          </p:nvSpPr>
          <p:spPr>
            <a:xfrm>
              <a:off x="11601300" y="3745465"/>
              <a:ext cx="590700" cy="202800"/>
            </a:xfrm>
            <a:prstGeom prst="rect">
              <a:avLst/>
            </a:prstGeom>
            <a:solidFill>
              <a:srgbClr val="3706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1A42E8-F234-084A-9923-0DC9FAABB4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361077" y="6501551"/>
            <a:ext cx="8719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accent1"/>
                </a:solidFill>
              </a:defRPr>
            </a:lvl1pPr>
          </a:lstStyle>
          <a:p>
            <a:fld id="{57CDB739-3FE7-304C-9B85-232A9C62DCD3}" type="datetimeFigureOut">
              <a:rPr lang="en-US" smtClean="0"/>
              <a:pPr/>
              <a:t>9/30/20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36226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i="0" kern="120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emf"/><Relationship Id="rId4" Type="http://schemas.openxmlformats.org/officeDocument/2006/relationships/image" Target="../media/image11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emf"/><Relationship Id="rId4" Type="http://schemas.openxmlformats.org/officeDocument/2006/relationships/image" Target="../media/image11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emf"/><Relationship Id="rId4" Type="http://schemas.openxmlformats.org/officeDocument/2006/relationships/image" Target="../media/image11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emf"/><Relationship Id="rId4" Type="http://schemas.openxmlformats.org/officeDocument/2006/relationships/image" Target="../media/image11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emf"/><Relationship Id="rId4" Type="http://schemas.openxmlformats.org/officeDocument/2006/relationships/image" Target="../media/image11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emf"/><Relationship Id="rId4" Type="http://schemas.openxmlformats.org/officeDocument/2006/relationships/image" Target="../media/image11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emf"/><Relationship Id="rId4" Type="http://schemas.openxmlformats.org/officeDocument/2006/relationships/image" Target="../media/image11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2.emf"/><Relationship Id="rId4" Type="http://schemas.openxmlformats.org/officeDocument/2006/relationships/image" Target="../media/image11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2.emf"/><Relationship Id="rId4" Type="http://schemas.openxmlformats.org/officeDocument/2006/relationships/image" Target="../media/image11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emf"/><Relationship Id="rId4" Type="http://schemas.openxmlformats.org/officeDocument/2006/relationships/image" Target="../media/image11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emf"/><Relationship Id="rId4" Type="http://schemas.openxmlformats.org/officeDocument/2006/relationships/image" Target="../media/image11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27C86E-9E8B-C44E-9E28-53D304F812C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Logical Agents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AFBDBC-AABD-DC4B-BBC9-7C7BE6B4B83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40471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664E13-4AF8-044D-9B57-F8C9D2A929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Wampa</a:t>
            </a:r>
            <a:r>
              <a:rPr lang="en-US" dirty="0"/>
              <a:t> World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024B31-A3F2-9A4E-8CCD-925F436433F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Actuators:</a:t>
            </a:r>
          </a:p>
          <a:p>
            <a:r>
              <a:rPr lang="en-US" dirty="0"/>
              <a:t>R2 can move </a:t>
            </a:r>
            <a:r>
              <a:rPr lang="en-US" i="1" dirty="0"/>
              <a:t>Forward, </a:t>
            </a:r>
            <a:r>
              <a:rPr lang="en-US" i="1" dirty="0" err="1"/>
              <a:t>TurnLeft</a:t>
            </a:r>
            <a:r>
              <a:rPr lang="en-US" i="1" dirty="0"/>
              <a:t>, Turn right.</a:t>
            </a:r>
          </a:p>
          <a:p>
            <a:r>
              <a:rPr lang="en-US" dirty="0"/>
              <a:t>Agent dies if it moves into a pit or a Wumpus square.</a:t>
            </a:r>
          </a:p>
          <a:p>
            <a:r>
              <a:rPr lang="en-US" i="1" dirty="0"/>
              <a:t>Grab</a:t>
            </a:r>
            <a:r>
              <a:rPr lang="en-US" dirty="0"/>
              <a:t> can pick up Luke.</a:t>
            </a:r>
          </a:p>
          <a:p>
            <a:r>
              <a:rPr lang="en-US" i="1" dirty="0"/>
              <a:t>Shoot</a:t>
            </a:r>
            <a:r>
              <a:rPr lang="en-US" dirty="0"/>
              <a:t> fires blaster bolt in a straight line in the direction that R2D2 is facing.</a:t>
            </a:r>
          </a:p>
          <a:p>
            <a:r>
              <a:rPr lang="en-US" dirty="0"/>
              <a:t>If the blaster hits the </a:t>
            </a:r>
            <a:r>
              <a:rPr lang="en-US" dirty="0" err="1"/>
              <a:t>Wampa</a:t>
            </a:r>
            <a:r>
              <a:rPr lang="en-US" dirty="0"/>
              <a:t>, it dies.  R2 only has enough power for one shot.</a:t>
            </a:r>
          </a:p>
          <a:p>
            <a:r>
              <a:rPr lang="en-US" i="1" dirty="0"/>
              <a:t>Climb</a:t>
            </a:r>
            <a:r>
              <a:rPr lang="en-US" dirty="0"/>
              <a:t> gets R2 out of the cave but only works in [1, 1]</a:t>
            </a:r>
            <a:endParaRPr lang="en-US" i="1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77EB646-2F66-7C4D-8B11-F3C11A18321A}"/>
              </a:ext>
            </a:extLst>
          </p:cNvPr>
          <p:cNvGrpSpPr/>
          <p:nvPr/>
        </p:nvGrpSpPr>
        <p:grpSpPr>
          <a:xfrm>
            <a:off x="6288506" y="1009755"/>
            <a:ext cx="5740778" cy="5032375"/>
            <a:chOff x="6456556" y="1825625"/>
            <a:chExt cx="4143414" cy="3632123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CA8DDE8-F81F-0D47-A5E6-1AF3007F3FE7}"/>
                </a:ext>
              </a:extLst>
            </p:cNvPr>
            <p:cNvSpPr/>
            <p:nvPr/>
          </p:nvSpPr>
          <p:spPr>
            <a:xfrm>
              <a:off x="6456556" y="1825625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F77E65B-F07D-9547-AED8-A43FFB54BAA1}"/>
                </a:ext>
              </a:extLst>
            </p:cNvPr>
            <p:cNvSpPr/>
            <p:nvPr/>
          </p:nvSpPr>
          <p:spPr>
            <a:xfrm>
              <a:off x="8285356" y="1825625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3ABD629-FEA3-F94E-9CBC-E9B92F6C13FA}"/>
                </a:ext>
              </a:extLst>
            </p:cNvPr>
            <p:cNvSpPr/>
            <p:nvPr/>
          </p:nvSpPr>
          <p:spPr>
            <a:xfrm>
              <a:off x="7370956" y="1825625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2701505-1F9C-364E-A8B1-D64A0DAEC3F4}"/>
                </a:ext>
              </a:extLst>
            </p:cNvPr>
            <p:cNvSpPr/>
            <p:nvPr/>
          </p:nvSpPr>
          <p:spPr>
            <a:xfrm>
              <a:off x="9199756" y="1825625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0E86AF3-F9BB-D442-8811-A076D13B850D}"/>
                </a:ext>
              </a:extLst>
            </p:cNvPr>
            <p:cNvSpPr txBox="1"/>
            <p:nvPr/>
          </p:nvSpPr>
          <p:spPr>
            <a:xfrm>
              <a:off x="10415239" y="3401122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0665D60-0E52-364B-B54B-D8C4877EF059}"/>
                </a:ext>
              </a:extLst>
            </p:cNvPr>
            <p:cNvSpPr/>
            <p:nvPr/>
          </p:nvSpPr>
          <p:spPr>
            <a:xfrm>
              <a:off x="6456556" y="2714548"/>
              <a:ext cx="914400" cy="914400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DE63429-6A24-4D4A-B231-D9AB0AD4F7AE}"/>
                </a:ext>
              </a:extLst>
            </p:cNvPr>
            <p:cNvSpPr/>
            <p:nvPr/>
          </p:nvSpPr>
          <p:spPr>
            <a:xfrm>
              <a:off x="7370956" y="2714548"/>
              <a:ext cx="914400" cy="914400"/>
            </a:xfrm>
            <a:prstGeom prst="rect">
              <a:avLst/>
            </a:prstGeom>
            <a:blipFill>
              <a:blip r:embed="rId4"/>
              <a:stretch>
                <a:fillRect/>
              </a:stretch>
            </a:blip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4090417-391D-9D42-B2AF-7651F8FAA873}"/>
                </a:ext>
              </a:extLst>
            </p:cNvPr>
            <p:cNvSpPr/>
            <p:nvPr/>
          </p:nvSpPr>
          <p:spPr>
            <a:xfrm>
              <a:off x="9199756" y="2714548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7B8EC6F-313C-C848-8DBB-352118CA1948}"/>
                </a:ext>
              </a:extLst>
            </p:cNvPr>
            <p:cNvSpPr/>
            <p:nvPr/>
          </p:nvSpPr>
          <p:spPr>
            <a:xfrm>
              <a:off x="8285356" y="2714548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07A150D-3160-3F4B-890F-5EDE1A70091B}"/>
                </a:ext>
              </a:extLst>
            </p:cNvPr>
            <p:cNvSpPr/>
            <p:nvPr/>
          </p:nvSpPr>
          <p:spPr>
            <a:xfrm>
              <a:off x="6456556" y="3628948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02244BB-F57F-B946-B5A4-4CA0A64D5426}"/>
                </a:ext>
              </a:extLst>
            </p:cNvPr>
            <p:cNvSpPr/>
            <p:nvPr/>
          </p:nvSpPr>
          <p:spPr>
            <a:xfrm>
              <a:off x="7370956" y="3628948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230D9D0-37E7-794E-88DF-6CC8D1671800}"/>
                </a:ext>
              </a:extLst>
            </p:cNvPr>
            <p:cNvSpPr/>
            <p:nvPr/>
          </p:nvSpPr>
          <p:spPr>
            <a:xfrm>
              <a:off x="8285356" y="3628948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0FF8018-FFB3-6242-AE9D-18C68C3FC7DB}"/>
                </a:ext>
              </a:extLst>
            </p:cNvPr>
            <p:cNvSpPr/>
            <p:nvPr/>
          </p:nvSpPr>
          <p:spPr>
            <a:xfrm>
              <a:off x="9199756" y="3628948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991B4AF6-830F-6B4E-A6F9-C4A9150B2E5C}"/>
                </a:ext>
              </a:extLst>
            </p:cNvPr>
            <p:cNvSpPr/>
            <p:nvPr/>
          </p:nvSpPr>
          <p:spPr>
            <a:xfrm>
              <a:off x="6456556" y="4543348"/>
              <a:ext cx="914400" cy="914400"/>
            </a:xfrm>
            <a:prstGeom prst="rect">
              <a:avLst/>
            </a:prstGeom>
            <a:blipFill>
              <a:blip r:embed="rId5"/>
              <a:stretch>
                <a:fillRect/>
              </a:stretch>
            </a:blip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ABD1673-6571-6A4D-AB33-2794D24C7E2E}"/>
                </a:ext>
              </a:extLst>
            </p:cNvPr>
            <p:cNvSpPr/>
            <p:nvPr/>
          </p:nvSpPr>
          <p:spPr>
            <a:xfrm>
              <a:off x="7370956" y="4543348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A871E26-694D-4141-A9AC-F1EDFEFDA1BA}"/>
                </a:ext>
              </a:extLst>
            </p:cNvPr>
            <p:cNvSpPr/>
            <p:nvPr/>
          </p:nvSpPr>
          <p:spPr>
            <a:xfrm>
              <a:off x="8285356" y="4543348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66CF050-7B50-DE45-BF3C-DB556D191685}"/>
                </a:ext>
              </a:extLst>
            </p:cNvPr>
            <p:cNvSpPr/>
            <p:nvPr/>
          </p:nvSpPr>
          <p:spPr>
            <a:xfrm>
              <a:off x="9199756" y="4543348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7" name="Oval 26">
            <a:extLst>
              <a:ext uri="{FF2B5EF4-FFF2-40B4-BE49-F238E27FC236}">
                <a16:creationId xmlns:a16="http://schemas.microsoft.com/office/drawing/2014/main" id="{919B38D3-135F-C446-9F3D-FC603570C7AF}"/>
              </a:ext>
            </a:extLst>
          </p:cNvPr>
          <p:cNvSpPr/>
          <p:nvPr/>
        </p:nvSpPr>
        <p:spPr>
          <a:xfrm>
            <a:off x="8943311" y="2394599"/>
            <a:ext cx="1024981" cy="9957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PIT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9CB10C91-80FC-0848-A326-10FA17A13033}"/>
              </a:ext>
            </a:extLst>
          </p:cNvPr>
          <p:cNvSpPr/>
          <p:nvPr/>
        </p:nvSpPr>
        <p:spPr>
          <a:xfrm>
            <a:off x="10210229" y="1127682"/>
            <a:ext cx="1024981" cy="9957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PIT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0E9E6583-1B6B-AF44-9ECD-D69E5205C93A}"/>
              </a:ext>
            </a:extLst>
          </p:cNvPr>
          <p:cNvSpPr/>
          <p:nvPr/>
        </p:nvSpPr>
        <p:spPr>
          <a:xfrm>
            <a:off x="8943311" y="4910787"/>
            <a:ext cx="1024981" cy="9957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PIT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145228C1-4197-6D4F-BEF0-85A5E127FA42}"/>
              </a:ext>
            </a:extLst>
          </p:cNvPr>
          <p:cNvSpPr txBox="1"/>
          <p:nvPr/>
        </p:nvSpPr>
        <p:spPr>
          <a:xfrm>
            <a:off x="6765984" y="6042130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F62FC5C0-709E-BB4E-BCC8-799F3BA9B16A}"/>
              </a:ext>
            </a:extLst>
          </p:cNvPr>
          <p:cNvSpPr txBox="1"/>
          <p:nvPr/>
        </p:nvSpPr>
        <p:spPr>
          <a:xfrm>
            <a:off x="8010050" y="6040506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5562E0BB-142A-1545-B844-B9456E7F3F91}"/>
              </a:ext>
            </a:extLst>
          </p:cNvPr>
          <p:cNvSpPr txBox="1"/>
          <p:nvPr/>
        </p:nvSpPr>
        <p:spPr>
          <a:xfrm>
            <a:off x="9254116" y="6053089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DD599B05-4CDF-4F48-AC4B-A905844794CC}"/>
              </a:ext>
            </a:extLst>
          </p:cNvPr>
          <p:cNvSpPr txBox="1"/>
          <p:nvPr/>
        </p:nvSpPr>
        <p:spPr>
          <a:xfrm>
            <a:off x="10498182" y="6051465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CF6042F-C503-654C-A7D7-A937C7DA96E6}"/>
              </a:ext>
            </a:extLst>
          </p:cNvPr>
          <p:cNvSpPr txBox="1"/>
          <p:nvPr/>
        </p:nvSpPr>
        <p:spPr>
          <a:xfrm>
            <a:off x="5933414" y="5183012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0BD35F00-0DA7-4D4E-BC17-5B61E488A39E}"/>
              </a:ext>
            </a:extLst>
          </p:cNvPr>
          <p:cNvSpPr txBox="1"/>
          <p:nvPr/>
        </p:nvSpPr>
        <p:spPr>
          <a:xfrm>
            <a:off x="5925264" y="3875790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DEF87A9B-2F65-6A48-860C-9F38C97DB77E}"/>
              </a:ext>
            </a:extLst>
          </p:cNvPr>
          <p:cNvSpPr txBox="1"/>
          <p:nvPr/>
        </p:nvSpPr>
        <p:spPr>
          <a:xfrm>
            <a:off x="5918274" y="2609046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5388E192-2E0C-A84C-AD8D-AA89490954FE}"/>
              </a:ext>
            </a:extLst>
          </p:cNvPr>
          <p:cNvSpPr txBox="1"/>
          <p:nvPr/>
        </p:nvSpPr>
        <p:spPr>
          <a:xfrm>
            <a:off x="5910843" y="1491014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6958601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664E13-4AF8-044D-9B57-F8C9D2A929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Wampa</a:t>
            </a:r>
            <a:r>
              <a:rPr lang="en-US" dirty="0"/>
              <a:t> World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024B31-A3F2-9A4E-8CCD-925F436433F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Sensors:</a:t>
            </a:r>
          </a:p>
          <a:p>
            <a:r>
              <a:rPr lang="en-US" dirty="0"/>
              <a:t>In each square adjacent to the </a:t>
            </a:r>
            <a:r>
              <a:rPr lang="en-US" dirty="0" err="1"/>
              <a:t>Wampa</a:t>
            </a:r>
            <a:r>
              <a:rPr lang="en-US" dirty="0"/>
              <a:t>, R2D2’s olfactory sensor perceives a </a:t>
            </a:r>
            <a:r>
              <a:rPr lang="en-US" i="1" dirty="0"/>
              <a:t>Stench</a:t>
            </a:r>
            <a:r>
              <a:rPr lang="en-US" dirty="0"/>
              <a:t> </a:t>
            </a:r>
          </a:p>
          <a:p>
            <a:r>
              <a:rPr lang="en-US" dirty="0"/>
              <a:t>In each square adjacent to a pit, R2D2’s wind sensor perceives a </a:t>
            </a:r>
            <a:r>
              <a:rPr lang="en-US" i="1" dirty="0"/>
              <a:t>Breeze</a:t>
            </a:r>
            <a:r>
              <a:rPr lang="en-US" dirty="0"/>
              <a:t> </a:t>
            </a:r>
          </a:p>
          <a:p>
            <a:r>
              <a:rPr lang="en-US" dirty="0"/>
              <a:t>In the square with Luke, R2D2’s audio sensor perceives a </a:t>
            </a:r>
            <a:r>
              <a:rPr lang="en-US" i="1" dirty="0"/>
              <a:t>Gasp</a:t>
            </a:r>
          </a:p>
          <a:p>
            <a:r>
              <a:rPr lang="en-US" dirty="0"/>
              <a:t>When R2D2 walks into a wall it perceives a </a:t>
            </a:r>
            <a:r>
              <a:rPr lang="en-US" i="1" dirty="0"/>
              <a:t>Bump</a:t>
            </a:r>
          </a:p>
          <a:p>
            <a:r>
              <a:rPr lang="en-US" dirty="0"/>
              <a:t>When the </a:t>
            </a:r>
            <a:r>
              <a:rPr lang="en-US" dirty="0" err="1"/>
              <a:t>Wampa</a:t>
            </a:r>
            <a:r>
              <a:rPr lang="en-US" dirty="0"/>
              <a:t> is killed , R2D2’s audio sensor perceives a </a:t>
            </a:r>
            <a:r>
              <a:rPr lang="en-US" i="1" dirty="0"/>
              <a:t>Scream</a:t>
            </a:r>
          </a:p>
          <a:p>
            <a:r>
              <a:rPr lang="en-US" dirty="0"/>
              <a:t>Percept=[</a:t>
            </a:r>
            <a:r>
              <a:rPr lang="en-US" i="1" dirty="0"/>
              <a:t>Stench, Breeze, None, None None</a:t>
            </a:r>
            <a:r>
              <a:rPr lang="en-US" dirty="0"/>
              <a:t>]</a:t>
            </a:r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69DB93BE-C0EC-2141-8069-69F839522D17}"/>
              </a:ext>
            </a:extLst>
          </p:cNvPr>
          <p:cNvGrpSpPr/>
          <p:nvPr/>
        </p:nvGrpSpPr>
        <p:grpSpPr>
          <a:xfrm>
            <a:off x="6288506" y="1009755"/>
            <a:ext cx="5740778" cy="5032375"/>
            <a:chOff x="6096000" y="1337014"/>
            <a:chExt cx="5740778" cy="5032375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577EB646-2F66-7C4D-8B11-F3C11A18321A}"/>
                </a:ext>
              </a:extLst>
            </p:cNvPr>
            <p:cNvGrpSpPr/>
            <p:nvPr/>
          </p:nvGrpSpPr>
          <p:grpSpPr>
            <a:xfrm>
              <a:off x="6096000" y="1337014"/>
              <a:ext cx="5740778" cy="5032375"/>
              <a:chOff x="6456556" y="1825625"/>
              <a:chExt cx="4143414" cy="3632123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1CA8DDE8-F81F-0D47-A5E6-1AF3007F3FE7}"/>
                  </a:ext>
                </a:extLst>
              </p:cNvPr>
              <p:cNvSpPr/>
              <p:nvPr/>
            </p:nvSpPr>
            <p:spPr>
              <a:xfrm>
                <a:off x="6456556" y="1825625"/>
                <a:ext cx="914400" cy="914400"/>
              </a:xfrm>
              <a:prstGeom prst="rect">
                <a:avLst/>
              </a:prstGeom>
              <a:solidFill>
                <a:srgbClr val="78BEE8"/>
              </a:solidFill>
              <a:ln w="508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Stench</a:t>
                </a:r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CF77E65B-F07D-9547-AED8-A43FFB54BAA1}"/>
                  </a:ext>
                </a:extLst>
              </p:cNvPr>
              <p:cNvSpPr/>
              <p:nvPr/>
            </p:nvSpPr>
            <p:spPr>
              <a:xfrm>
                <a:off x="8285356" y="1825625"/>
                <a:ext cx="914400" cy="914400"/>
              </a:xfrm>
              <a:prstGeom prst="rect">
                <a:avLst/>
              </a:prstGeom>
              <a:solidFill>
                <a:srgbClr val="78BEE8"/>
              </a:solidFill>
              <a:ln w="508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Breeze</a:t>
                </a: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53ABD629-FEA3-F94E-9CBC-E9B92F6C13FA}"/>
                  </a:ext>
                </a:extLst>
              </p:cNvPr>
              <p:cNvSpPr/>
              <p:nvPr/>
            </p:nvSpPr>
            <p:spPr>
              <a:xfrm>
                <a:off x="7370956" y="1825625"/>
                <a:ext cx="914400" cy="914400"/>
              </a:xfrm>
              <a:prstGeom prst="rect">
                <a:avLst/>
              </a:prstGeom>
              <a:solidFill>
                <a:srgbClr val="78BEE8"/>
              </a:solidFill>
              <a:ln w="508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12701505-1F9C-364E-A8B1-D64A0DAEC3F4}"/>
                  </a:ext>
                </a:extLst>
              </p:cNvPr>
              <p:cNvSpPr/>
              <p:nvPr/>
            </p:nvSpPr>
            <p:spPr>
              <a:xfrm>
                <a:off x="9199756" y="1825625"/>
                <a:ext cx="914400" cy="914400"/>
              </a:xfrm>
              <a:prstGeom prst="rect">
                <a:avLst/>
              </a:prstGeom>
              <a:solidFill>
                <a:srgbClr val="78BEE8"/>
              </a:solidFill>
              <a:ln w="508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0E86AF3-F9BB-D442-8811-A076D13B850D}"/>
                  </a:ext>
                </a:extLst>
              </p:cNvPr>
              <p:cNvSpPr txBox="1"/>
              <p:nvPr/>
            </p:nvSpPr>
            <p:spPr>
              <a:xfrm>
                <a:off x="10415239" y="3401122"/>
                <a:ext cx="1847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D0665D60-0E52-364B-B54B-D8C4877EF059}"/>
                  </a:ext>
                </a:extLst>
              </p:cNvPr>
              <p:cNvSpPr/>
              <p:nvPr/>
            </p:nvSpPr>
            <p:spPr>
              <a:xfrm>
                <a:off x="6456556" y="2714548"/>
                <a:ext cx="914400" cy="9144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508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EDE63429-6A24-4D4A-B231-D9AB0AD4F7AE}"/>
                  </a:ext>
                </a:extLst>
              </p:cNvPr>
              <p:cNvSpPr/>
              <p:nvPr/>
            </p:nvSpPr>
            <p:spPr>
              <a:xfrm>
                <a:off x="7370956" y="2714548"/>
                <a:ext cx="914400" cy="9144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508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34090417-391D-9D42-B2AF-7651F8FAA873}"/>
                  </a:ext>
                </a:extLst>
              </p:cNvPr>
              <p:cNvSpPr/>
              <p:nvPr/>
            </p:nvSpPr>
            <p:spPr>
              <a:xfrm>
                <a:off x="9199756" y="2714548"/>
                <a:ext cx="914400" cy="914400"/>
              </a:xfrm>
              <a:prstGeom prst="rect">
                <a:avLst/>
              </a:prstGeom>
              <a:solidFill>
                <a:srgbClr val="78BEE8"/>
              </a:solidFill>
              <a:ln w="508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Breeze</a:t>
                </a:r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87B8EC6F-313C-C848-8DBB-352118CA1948}"/>
                  </a:ext>
                </a:extLst>
              </p:cNvPr>
              <p:cNvSpPr/>
              <p:nvPr/>
            </p:nvSpPr>
            <p:spPr>
              <a:xfrm>
                <a:off x="8285356" y="2714548"/>
                <a:ext cx="914400" cy="914400"/>
              </a:xfrm>
              <a:prstGeom prst="rect">
                <a:avLst/>
              </a:prstGeom>
              <a:solidFill>
                <a:srgbClr val="78BEE8"/>
              </a:solidFill>
              <a:ln w="508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607A150D-3160-3F4B-890F-5EDE1A70091B}"/>
                  </a:ext>
                </a:extLst>
              </p:cNvPr>
              <p:cNvSpPr/>
              <p:nvPr/>
            </p:nvSpPr>
            <p:spPr>
              <a:xfrm>
                <a:off x="6456556" y="3628948"/>
                <a:ext cx="914400" cy="914400"/>
              </a:xfrm>
              <a:prstGeom prst="rect">
                <a:avLst/>
              </a:prstGeom>
              <a:solidFill>
                <a:srgbClr val="78BEE8"/>
              </a:solidFill>
              <a:ln w="508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Stench</a:t>
                </a:r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C02244BB-F57F-B946-B5A4-4CA0A64D5426}"/>
                  </a:ext>
                </a:extLst>
              </p:cNvPr>
              <p:cNvSpPr/>
              <p:nvPr/>
            </p:nvSpPr>
            <p:spPr>
              <a:xfrm>
                <a:off x="7370956" y="3628948"/>
                <a:ext cx="914400" cy="914400"/>
              </a:xfrm>
              <a:prstGeom prst="rect">
                <a:avLst/>
              </a:prstGeom>
              <a:solidFill>
                <a:srgbClr val="78BEE8"/>
              </a:solidFill>
              <a:ln w="508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5230D9D0-37E7-794E-88DF-6CC8D1671800}"/>
                  </a:ext>
                </a:extLst>
              </p:cNvPr>
              <p:cNvSpPr/>
              <p:nvPr/>
            </p:nvSpPr>
            <p:spPr>
              <a:xfrm>
                <a:off x="8285356" y="3628948"/>
                <a:ext cx="914400" cy="914400"/>
              </a:xfrm>
              <a:prstGeom prst="rect">
                <a:avLst/>
              </a:prstGeom>
              <a:solidFill>
                <a:srgbClr val="78BEE8"/>
              </a:solidFill>
              <a:ln w="508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Breeze</a:t>
                </a:r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40FF8018-FFB3-6242-AE9D-18C68C3FC7DB}"/>
                  </a:ext>
                </a:extLst>
              </p:cNvPr>
              <p:cNvSpPr/>
              <p:nvPr/>
            </p:nvSpPr>
            <p:spPr>
              <a:xfrm>
                <a:off x="9199756" y="3628948"/>
                <a:ext cx="914400" cy="914400"/>
              </a:xfrm>
              <a:prstGeom prst="rect">
                <a:avLst/>
              </a:prstGeom>
              <a:solidFill>
                <a:srgbClr val="78BEE8"/>
              </a:solidFill>
              <a:ln w="508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991B4AF6-830F-6B4E-A6F9-C4A9150B2E5C}"/>
                  </a:ext>
                </a:extLst>
              </p:cNvPr>
              <p:cNvSpPr/>
              <p:nvPr/>
            </p:nvSpPr>
            <p:spPr>
              <a:xfrm>
                <a:off x="6456556" y="4543348"/>
                <a:ext cx="914400" cy="9144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508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9ABD1673-6571-6A4D-AB33-2794D24C7E2E}"/>
                  </a:ext>
                </a:extLst>
              </p:cNvPr>
              <p:cNvSpPr/>
              <p:nvPr/>
            </p:nvSpPr>
            <p:spPr>
              <a:xfrm>
                <a:off x="7370956" y="4543348"/>
                <a:ext cx="914400" cy="914400"/>
              </a:xfrm>
              <a:prstGeom prst="rect">
                <a:avLst/>
              </a:prstGeom>
              <a:solidFill>
                <a:srgbClr val="78BEE8"/>
              </a:solidFill>
              <a:ln w="508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Breeze</a:t>
                </a: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2A871E26-694D-4141-A9AC-F1EDFEFDA1BA}"/>
                  </a:ext>
                </a:extLst>
              </p:cNvPr>
              <p:cNvSpPr/>
              <p:nvPr/>
            </p:nvSpPr>
            <p:spPr>
              <a:xfrm>
                <a:off x="8285356" y="4543348"/>
                <a:ext cx="914400" cy="914400"/>
              </a:xfrm>
              <a:prstGeom prst="rect">
                <a:avLst/>
              </a:prstGeom>
              <a:solidFill>
                <a:srgbClr val="78BEE8"/>
              </a:solidFill>
              <a:ln w="508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66CF050-7B50-DE45-BF3C-DB556D191685}"/>
                  </a:ext>
                </a:extLst>
              </p:cNvPr>
              <p:cNvSpPr/>
              <p:nvPr/>
            </p:nvSpPr>
            <p:spPr>
              <a:xfrm>
                <a:off x="9199756" y="4543348"/>
                <a:ext cx="914400" cy="914400"/>
              </a:xfrm>
              <a:prstGeom prst="rect">
                <a:avLst/>
              </a:prstGeom>
              <a:solidFill>
                <a:srgbClr val="78BEE8"/>
              </a:solidFill>
              <a:ln w="508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Breeze</a:t>
                </a:r>
              </a:p>
            </p:txBody>
          </p:sp>
        </p:grp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919B38D3-135F-C446-9F3D-FC603570C7AF}"/>
                </a:ext>
              </a:extLst>
            </p:cNvPr>
            <p:cNvSpPr/>
            <p:nvPr/>
          </p:nvSpPr>
          <p:spPr>
            <a:xfrm>
              <a:off x="8750805" y="2721858"/>
              <a:ext cx="1024981" cy="99576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PIT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CB10C91-80FC-0848-A326-10FA17A13033}"/>
                </a:ext>
              </a:extLst>
            </p:cNvPr>
            <p:cNvSpPr/>
            <p:nvPr/>
          </p:nvSpPr>
          <p:spPr>
            <a:xfrm>
              <a:off x="10017723" y="1454941"/>
              <a:ext cx="1024981" cy="99576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PIT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0E9E6583-1B6B-AF44-9ECD-D69E5205C93A}"/>
                </a:ext>
              </a:extLst>
            </p:cNvPr>
            <p:cNvSpPr/>
            <p:nvPr/>
          </p:nvSpPr>
          <p:spPr>
            <a:xfrm>
              <a:off x="8750805" y="5238046"/>
              <a:ext cx="1024981" cy="99576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PIT</a:t>
              </a:r>
            </a:p>
          </p:txBody>
        </p: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41F410CD-49D2-C948-8F2B-DBD5CA645A37}"/>
                </a:ext>
              </a:extLst>
            </p:cNvPr>
            <p:cNvGrpSpPr/>
            <p:nvPr/>
          </p:nvGrpSpPr>
          <p:grpSpPr>
            <a:xfrm>
              <a:off x="6297861" y="1597025"/>
              <a:ext cx="819731" cy="238125"/>
              <a:chOff x="6297861" y="1597025"/>
              <a:chExt cx="819731" cy="238125"/>
            </a:xfrm>
          </p:grpSpPr>
          <p:sp>
            <p:nvSpPr>
              <p:cNvPr id="33" name="Freeform 32">
                <a:extLst>
                  <a:ext uri="{FF2B5EF4-FFF2-40B4-BE49-F238E27FC236}">
                    <a16:creationId xmlns:a16="http://schemas.microsoft.com/office/drawing/2014/main" id="{54B5178A-CA35-FD49-A781-49E668B4B0F8}"/>
                  </a:ext>
                </a:extLst>
              </p:cNvPr>
              <p:cNvSpPr/>
              <p:nvPr/>
            </p:nvSpPr>
            <p:spPr>
              <a:xfrm>
                <a:off x="6750008" y="1597025"/>
                <a:ext cx="92117" cy="209550"/>
              </a:xfrm>
              <a:custGeom>
                <a:avLst/>
                <a:gdLst>
                  <a:gd name="connsiteX0" fmla="*/ 92117 w 92117"/>
                  <a:gd name="connsiteY0" fmla="*/ 0 h 209550"/>
                  <a:gd name="connsiteX1" fmla="*/ 42 w 92117"/>
                  <a:gd name="connsiteY1" fmla="*/ 53975 h 209550"/>
                  <a:gd name="connsiteX2" fmla="*/ 79417 w 92117"/>
                  <a:gd name="connsiteY2" fmla="*/ 149225 h 209550"/>
                  <a:gd name="connsiteX3" fmla="*/ 25442 w 92117"/>
                  <a:gd name="connsiteY3" fmla="*/ 209550 h 209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2117" h="209550">
                    <a:moveTo>
                      <a:pt x="92117" y="0"/>
                    </a:moveTo>
                    <a:cubicBezTo>
                      <a:pt x="47138" y="14552"/>
                      <a:pt x="2159" y="29104"/>
                      <a:pt x="42" y="53975"/>
                    </a:cubicBezTo>
                    <a:cubicBezTo>
                      <a:pt x="-2075" y="78846"/>
                      <a:pt x="75184" y="123296"/>
                      <a:pt x="79417" y="149225"/>
                    </a:cubicBezTo>
                    <a:cubicBezTo>
                      <a:pt x="83650" y="175154"/>
                      <a:pt x="54546" y="192352"/>
                      <a:pt x="25442" y="209550"/>
                    </a:cubicBezTo>
                  </a:path>
                </a:pathLst>
              </a:cu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Freeform 33">
                <a:extLst>
                  <a:ext uri="{FF2B5EF4-FFF2-40B4-BE49-F238E27FC236}">
                    <a16:creationId xmlns:a16="http://schemas.microsoft.com/office/drawing/2014/main" id="{075E1669-BBB2-FC47-BAF9-CAFB282A2BD8}"/>
                  </a:ext>
                </a:extLst>
              </p:cNvPr>
              <p:cNvSpPr/>
              <p:nvPr/>
            </p:nvSpPr>
            <p:spPr>
              <a:xfrm>
                <a:off x="6872266" y="1606550"/>
                <a:ext cx="92117" cy="209550"/>
              </a:xfrm>
              <a:custGeom>
                <a:avLst/>
                <a:gdLst>
                  <a:gd name="connsiteX0" fmla="*/ 92117 w 92117"/>
                  <a:gd name="connsiteY0" fmla="*/ 0 h 209550"/>
                  <a:gd name="connsiteX1" fmla="*/ 42 w 92117"/>
                  <a:gd name="connsiteY1" fmla="*/ 53975 h 209550"/>
                  <a:gd name="connsiteX2" fmla="*/ 79417 w 92117"/>
                  <a:gd name="connsiteY2" fmla="*/ 149225 h 209550"/>
                  <a:gd name="connsiteX3" fmla="*/ 25442 w 92117"/>
                  <a:gd name="connsiteY3" fmla="*/ 209550 h 209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2117" h="209550">
                    <a:moveTo>
                      <a:pt x="92117" y="0"/>
                    </a:moveTo>
                    <a:cubicBezTo>
                      <a:pt x="47138" y="14552"/>
                      <a:pt x="2159" y="29104"/>
                      <a:pt x="42" y="53975"/>
                    </a:cubicBezTo>
                    <a:cubicBezTo>
                      <a:pt x="-2075" y="78846"/>
                      <a:pt x="75184" y="123296"/>
                      <a:pt x="79417" y="149225"/>
                    </a:cubicBezTo>
                    <a:cubicBezTo>
                      <a:pt x="83650" y="175154"/>
                      <a:pt x="54546" y="192352"/>
                      <a:pt x="25442" y="209550"/>
                    </a:cubicBezTo>
                  </a:path>
                </a:pathLst>
              </a:cu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Freeform 34">
                <a:extLst>
                  <a:ext uri="{FF2B5EF4-FFF2-40B4-BE49-F238E27FC236}">
                    <a16:creationId xmlns:a16="http://schemas.microsoft.com/office/drawing/2014/main" id="{5EEBBDF9-7D58-2147-9A38-CCA0DCF4F034}"/>
                  </a:ext>
                </a:extLst>
              </p:cNvPr>
              <p:cNvSpPr/>
              <p:nvPr/>
            </p:nvSpPr>
            <p:spPr>
              <a:xfrm>
                <a:off x="6597407" y="1597025"/>
                <a:ext cx="92117" cy="209550"/>
              </a:xfrm>
              <a:custGeom>
                <a:avLst/>
                <a:gdLst>
                  <a:gd name="connsiteX0" fmla="*/ 92117 w 92117"/>
                  <a:gd name="connsiteY0" fmla="*/ 0 h 209550"/>
                  <a:gd name="connsiteX1" fmla="*/ 42 w 92117"/>
                  <a:gd name="connsiteY1" fmla="*/ 53975 h 209550"/>
                  <a:gd name="connsiteX2" fmla="*/ 79417 w 92117"/>
                  <a:gd name="connsiteY2" fmla="*/ 149225 h 209550"/>
                  <a:gd name="connsiteX3" fmla="*/ 25442 w 92117"/>
                  <a:gd name="connsiteY3" fmla="*/ 209550 h 209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2117" h="209550">
                    <a:moveTo>
                      <a:pt x="92117" y="0"/>
                    </a:moveTo>
                    <a:cubicBezTo>
                      <a:pt x="47138" y="14552"/>
                      <a:pt x="2159" y="29104"/>
                      <a:pt x="42" y="53975"/>
                    </a:cubicBezTo>
                    <a:cubicBezTo>
                      <a:pt x="-2075" y="78846"/>
                      <a:pt x="75184" y="123296"/>
                      <a:pt x="79417" y="149225"/>
                    </a:cubicBezTo>
                    <a:cubicBezTo>
                      <a:pt x="83650" y="175154"/>
                      <a:pt x="54546" y="192352"/>
                      <a:pt x="25442" y="209550"/>
                    </a:cubicBezTo>
                  </a:path>
                </a:pathLst>
              </a:cu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6" name="Freeform 35">
                <a:extLst>
                  <a:ext uri="{FF2B5EF4-FFF2-40B4-BE49-F238E27FC236}">
                    <a16:creationId xmlns:a16="http://schemas.microsoft.com/office/drawing/2014/main" id="{709EE927-963D-E24B-AD9C-82FB41B8BB9C}"/>
                  </a:ext>
                </a:extLst>
              </p:cNvPr>
              <p:cNvSpPr/>
              <p:nvPr/>
            </p:nvSpPr>
            <p:spPr>
              <a:xfrm>
                <a:off x="6458623" y="1616075"/>
                <a:ext cx="92117" cy="209550"/>
              </a:xfrm>
              <a:custGeom>
                <a:avLst/>
                <a:gdLst>
                  <a:gd name="connsiteX0" fmla="*/ 92117 w 92117"/>
                  <a:gd name="connsiteY0" fmla="*/ 0 h 209550"/>
                  <a:gd name="connsiteX1" fmla="*/ 42 w 92117"/>
                  <a:gd name="connsiteY1" fmla="*/ 53975 h 209550"/>
                  <a:gd name="connsiteX2" fmla="*/ 79417 w 92117"/>
                  <a:gd name="connsiteY2" fmla="*/ 149225 h 209550"/>
                  <a:gd name="connsiteX3" fmla="*/ 25442 w 92117"/>
                  <a:gd name="connsiteY3" fmla="*/ 209550 h 209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2117" h="209550">
                    <a:moveTo>
                      <a:pt x="92117" y="0"/>
                    </a:moveTo>
                    <a:cubicBezTo>
                      <a:pt x="47138" y="14552"/>
                      <a:pt x="2159" y="29104"/>
                      <a:pt x="42" y="53975"/>
                    </a:cubicBezTo>
                    <a:cubicBezTo>
                      <a:pt x="-2075" y="78846"/>
                      <a:pt x="75184" y="123296"/>
                      <a:pt x="79417" y="149225"/>
                    </a:cubicBezTo>
                    <a:cubicBezTo>
                      <a:pt x="83650" y="175154"/>
                      <a:pt x="54546" y="192352"/>
                      <a:pt x="25442" y="209550"/>
                    </a:cubicBezTo>
                  </a:path>
                </a:pathLst>
              </a:cu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Freeform 36">
                <a:extLst>
                  <a:ext uri="{FF2B5EF4-FFF2-40B4-BE49-F238E27FC236}">
                    <a16:creationId xmlns:a16="http://schemas.microsoft.com/office/drawing/2014/main" id="{E92FBB36-ACDE-6D42-9D7F-98B6D904958A}"/>
                  </a:ext>
                </a:extLst>
              </p:cNvPr>
              <p:cNvSpPr/>
              <p:nvPr/>
            </p:nvSpPr>
            <p:spPr>
              <a:xfrm>
                <a:off x="6297861" y="1619836"/>
                <a:ext cx="92117" cy="209550"/>
              </a:xfrm>
              <a:custGeom>
                <a:avLst/>
                <a:gdLst>
                  <a:gd name="connsiteX0" fmla="*/ 92117 w 92117"/>
                  <a:gd name="connsiteY0" fmla="*/ 0 h 209550"/>
                  <a:gd name="connsiteX1" fmla="*/ 42 w 92117"/>
                  <a:gd name="connsiteY1" fmla="*/ 53975 h 209550"/>
                  <a:gd name="connsiteX2" fmla="*/ 79417 w 92117"/>
                  <a:gd name="connsiteY2" fmla="*/ 149225 h 209550"/>
                  <a:gd name="connsiteX3" fmla="*/ 25442 w 92117"/>
                  <a:gd name="connsiteY3" fmla="*/ 209550 h 209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2117" h="209550">
                    <a:moveTo>
                      <a:pt x="92117" y="0"/>
                    </a:moveTo>
                    <a:cubicBezTo>
                      <a:pt x="47138" y="14552"/>
                      <a:pt x="2159" y="29104"/>
                      <a:pt x="42" y="53975"/>
                    </a:cubicBezTo>
                    <a:cubicBezTo>
                      <a:pt x="-2075" y="78846"/>
                      <a:pt x="75184" y="123296"/>
                      <a:pt x="79417" y="149225"/>
                    </a:cubicBezTo>
                    <a:cubicBezTo>
                      <a:pt x="83650" y="175154"/>
                      <a:pt x="54546" y="192352"/>
                      <a:pt x="25442" y="209550"/>
                    </a:cubicBezTo>
                  </a:path>
                </a:pathLst>
              </a:cu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Freeform 37">
                <a:extLst>
                  <a:ext uri="{FF2B5EF4-FFF2-40B4-BE49-F238E27FC236}">
                    <a16:creationId xmlns:a16="http://schemas.microsoft.com/office/drawing/2014/main" id="{A87B8597-C0C2-6A44-BD59-8C49C31AF0C9}"/>
                  </a:ext>
                </a:extLst>
              </p:cNvPr>
              <p:cNvSpPr/>
              <p:nvPr/>
            </p:nvSpPr>
            <p:spPr>
              <a:xfrm>
                <a:off x="7025475" y="1625600"/>
                <a:ext cx="92117" cy="209550"/>
              </a:xfrm>
              <a:custGeom>
                <a:avLst/>
                <a:gdLst>
                  <a:gd name="connsiteX0" fmla="*/ 92117 w 92117"/>
                  <a:gd name="connsiteY0" fmla="*/ 0 h 209550"/>
                  <a:gd name="connsiteX1" fmla="*/ 42 w 92117"/>
                  <a:gd name="connsiteY1" fmla="*/ 53975 h 209550"/>
                  <a:gd name="connsiteX2" fmla="*/ 79417 w 92117"/>
                  <a:gd name="connsiteY2" fmla="*/ 149225 h 209550"/>
                  <a:gd name="connsiteX3" fmla="*/ 25442 w 92117"/>
                  <a:gd name="connsiteY3" fmla="*/ 209550 h 209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2117" h="209550">
                    <a:moveTo>
                      <a:pt x="92117" y="0"/>
                    </a:moveTo>
                    <a:cubicBezTo>
                      <a:pt x="47138" y="14552"/>
                      <a:pt x="2159" y="29104"/>
                      <a:pt x="42" y="53975"/>
                    </a:cubicBezTo>
                    <a:cubicBezTo>
                      <a:pt x="-2075" y="78846"/>
                      <a:pt x="75184" y="123296"/>
                      <a:pt x="79417" y="149225"/>
                    </a:cubicBezTo>
                    <a:cubicBezTo>
                      <a:pt x="83650" y="175154"/>
                      <a:pt x="54546" y="192352"/>
                      <a:pt x="25442" y="209550"/>
                    </a:cubicBezTo>
                  </a:path>
                </a:pathLst>
              </a:cu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6176E962-E426-AB4A-97FD-F9C9EE16688E}"/>
                </a:ext>
              </a:extLst>
            </p:cNvPr>
            <p:cNvGrpSpPr/>
            <p:nvPr/>
          </p:nvGrpSpPr>
          <p:grpSpPr>
            <a:xfrm>
              <a:off x="6331568" y="2082830"/>
              <a:ext cx="753473" cy="252429"/>
              <a:chOff x="6179168" y="1930430"/>
              <a:chExt cx="753473" cy="252429"/>
            </a:xfrm>
          </p:grpSpPr>
          <p:sp>
            <p:nvSpPr>
              <p:cNvPr id="41" name="Freeform 40">
                <a:extLst>
                  <a:ext uri="{FF2B5EF4-FFF2-40B4-BE49-F238E27FC236}">
                    <a16:creationId xmlns:a16="http://schemas.microsoft.com/office/drawing/2014/main" id="{121DFFEF-3112-8E4B-AC4F-56235A176E22}"/>
                  </a:ext>
                </a:extLst>
              </p:cNvPr>
              <p:cNvSpPr/>
              <p:nvPr/>
            </p:nvSpPr>
            <p:spPr>
              <a:xfrm>
                <a:off x="6595823" y="1973309"/>
                <a:ext cx="92117" cy="209550"/>
              </a:xfrm>
              <a:custGeom>
                <a:avLst/>
                <a:gdLst>
                  <a:gd name="connsiteX0" fmla="*/ 92117 w 92117"/>
                  <a:gd name="connsiteY0" fmla="*/ 0 h 209550"/>
                  <a:gd name="connsiteX1" fmla="*/ 42 w 92117"/>
                  <a:gd name="connsiteY1" fmla="*/ 53975 h 209550"/>
                  <a:gd name="connsiteX2" fmla="*/ 79417 w 92117"/>
                  <a:gd name="connsiteY2" fmla="*/ 149225 h 209550"/>
                  <a:gd name="connsiteX3" fmla="*/ 25442 w 92117"/>
                  <a:gd name="connsiteY3" fmla="*/ 209550 h 209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2117" h="209550">
                    <a:moveTo>
                      <a:pt x="92117" y="0"/>
                    </a:moveTo>
                    <a:cubicBezTo>
                      <a:pt x="47138" y="14552"/>
                      <a:pt x="2159" y="29104"/>
                      <a:pt x="42" y="53975"/>
                    </a:cubicBezTo>
                    <a:cubicBezTo>
                      <a:pt x="-2075" y="78846"/>
                      <a:pt x="75184" y="123296"/>
                      <a:pt x="79417" y="149225"/>
                    </a:cubicBezTo>
                    <a:cubicBezTo>
                      <a:pt x="83650" y="175154"/>
                      <a:pt x="54546" y="192352"/>
                      <a:pt x="25442" y="209550"/>
                    </a:cubicBezTo>
                  </a:path>
                </a:pathLst>
              </a:cu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2" name="Freeform 41">
                <a:extLst>
                  <a:ext uri="{FF2B5EF4-FFF2-40B4-BE49-F238E27FC236}">
                    <a16:creationId xmlns:a16="http://schemas.microsoft.com/office/drawing/2014/main" id="{6798CBE0-C30A-044D-9BE5-43B1EF3C2697}"/>
                  </a:ext>
                </a:extLst>
              </p:cNvPr>
              <p:cNvSpPr/>
              <p:nvPr/>
            </p:nvSpPr>
            <p:spPr>
              <a:xfrm>
                <a:off x="6721366" y="1955660"/>
                <a:ext cx="92117" cy="209550"/>
              </a:xfrm>
              <a:custGeom>
                <a:avLst/>
                <a:gdLst>
                  <a:gd name="connsiteX0" fmla="*/ 92117 w 92117"/>
                  <a:gd name="connsiteY0" fmla="*/ 0 h 209550"/>
                  <a:gd name="connsiteX1" fmla="*/ 42 w 92117"/>
                  <a:gd name="connsiteY1" fmla="*/ 53975 h 209550"/>
                  <a:gd name="connsiteX2" fmla="*/ 79417 w 92117"/>
                  <a:gd name="connsiteY2" fmla="*/ 149225 h 209550"/>
                  <a:gd name="connsiteX3" fmla="*/ 25442 w 92117"/>
                  <a:gd name="connsiteY3" fmla="*/ 209550 h 209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2117" h="209550">
                    <a:moveTo>
                      <a:pt x="92117" y="0"/>
                    </a:moveTo>
                    <a:cubicBezTo>
                      <a:pt x="47138" y="14552"/>
                      <a:pt x="2159" y="29104"/>
                      <a:pt x="42" y="53975"/>
                    </a:cubicBezTo>
                    <a:cubicBezTo>
                      <a:pt x="-2075" y="78846"/>
                      <a:pt x="75184" y="123296"/>
                      <a:pt x="79417" y="149225"/>
                    </a:cubicBezTo>
                    <a:cubicBezTo>
                      <a:pt x="83650" y="175154"/>
                      <a:pt x="54546" y="192352"/>
                      <a:pt x="25442" y="209550"/>
                    </a:cubicBezTo>
                  </a:path>
                </a:pathLst>
              </a:cu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Freeform 42">
                <a:extLst>
                  <a:ext uri="{FF2B5EF4-FFF2-40B4-BE49-F238E27FC236}">
                    <a16:creationId xmlns:a16="http://schemas.microsoft.com/office/drawing/2014/main" id="{EBA80416-73EC-2A4E-A7AE-2003FC8976D3}"/>
                  </a:ext>
                </a:extLst>
              </p:cNvPr>
              <p:cNvSpPr/>
              <p:nvPr/>
            </p:nvSpPr>
            <p:spPr>
              <a:xfrm>
                <a:off x="6470280" y="1955660"/>
                <a:ext cx="92117" cy="209550"/>
              </a:xfrm>
              <a:custGeom>
                <a:avLst/>
                <a:gdLst>
                  <a:gd name="connsiteX0" fmla="*/ 92117 w 92117"/>
                  <a:gd name="connsiteY0" fmla="*/ 0 h 209550"/>
                  <a:gd name="connsiteX1" fmla="*/ 42 w 92117"/>
                  <a:gd name="connsiteY1" fmla="*/ 53975 h 209550"/>
                  <a:gd name="connsiteX2" fmla="*/ 79417 w 92117"/>
                  <a:gd name="connsiteY2" fmla="*/ 149225 h 209550"/>
                  <a:gd name="connsiteX3" fmla="*/ 25442 w 92117"/>
                  <a:gd name="connsiteY3" fmla="*/ 209550 h 209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2117" h="209550">
                    <a:moveTo>
                      <a:pt x="92117" y="0"/>
                    </a:moveTo>
                    <a:cubicBezTo>
                      <a:pt x="47138" y="14552"/>
                      <a:pt x="2159" y="29104"/>
                      <a:pt x="42" y="53975"/>
                    </a:cubicBezTo>
                    <a:cubicBezTo>
                      <a:pt x="-2075" y="78846"/>
                      <a:pt x="75184" y="123296"/>
                      <a:pt x="79417" y="149225"/>
                    </a:cubicBezTo>
                    <a:cubicBezTo>
                      <a:pt x="83650" y="175154"/>
                      <a:pt x="54546" y="192352"/>
                      <a:pt x="25442" y="209550"/>
                    </a:cubicBezTo>
                  </a:path>
                </a:pathLst>
              </a:cu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Freeform 43">
                <a:extLst>
                  <a:ext uri="{FF2B5EF4-FFF2-40B4-BE49-F238E27FC236}">
                    <a16:creationId xmlns:a16="http://schemas.microsoft.com/office/drawing/2014/main" id="{A0706E1A-7FCF-744A-9B28-2CA3313F6F91}"/>
                  </a:ext>
                </a:extLst>
              </p:cNvPr>
              <p:cNvSpPr/>
              <p:nvPr/>
            </p:nvSpPr>
            <p:spPr>
              <a:xfrm>
                <a:off x="6338137" y="1941835"/>
                <a:ext cx="92117" cy="209550"/>
              </a:xfrm>
              <a:custGeom>
                <a:avLst/>
                <a:gdLst>
                  <a:gd name="connsiteX0" fmla="*/ 92117 w 92117"/>
                  <a:gd name="connsiteY0" fmla="*/ 0 h 209550"/>
                  <a:gd name="connsiteX1" fmla="*/ 42 w 92117"/>
                  <a:gd name="connsiteY1" fmla="*/ 53975 h 209550"/>
                  <a:gd name="connsiteX2" fmla="*/ 79417 w 92117"/>
                  <a:gd name="connsiteY2" fmla="*/ 149225 h 209550"/>
                  <a:gd name="connsiteX3" fmla="*/ 25442 w 92117"/>
                  <a:gd name="connsiteY3" fmla="*/ 209550 h 209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2117" h="209550">
                    <a:moveTo>
                      <a:pt x="92117" y="0"/>
                    </a:moveTo>
                    <a:cubicBezTo>
                      <a:pt x="47138" y="14552"/>
                      <a:pt x="2159" y="29104"/>
                      <a:pt x="42" y="53975"/>
                    </a:cubicBezTo>
                    <a:cubicBezTo>
                      <a:pt x="-2075" y="78846"/>
                      <a:pt x="75184" y="123296"/>
                      <a:pt x="79417" y="149225"/>
                    </a:cubicBezTo>
                    <a:cubicBezTo>
                      <a:pt x="83650" y="175154"/>
                      <a:pt x="54546" y="192352"/>
                      <a:pt x="25442" y="209550"/>
                    </a:cubicBezTo>
                  </a:path>
                </a:pathLst>
              </a:cu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Freeform 44">
                <a:extLst>
                  <a:ext uri="{FF2B5EF4-FFF2-40B4-BE49-F238E27FC236}">
                    <a16:creationId xmlns:a16="http://schemas.microsoft.com/office/drawing/2014/main" id="{1528A4E3-0BA0-8F4C-8890-45787829B35B}"/>
                  </a:ext>
                </a:extLst>
              </p:cNvPr>
              <p:cNvSpPr/>
              <p:nvPr/>
            </p:nvSpPr>
            <p:spPr>
              <a:xfrm>
                <a:off x="6179168" y="1931016"/>
                <a:ext cx="92117" cy="209550"/>
              </a:xfrm>
              <a:custGeom>
                <a:avLst/>
                <a:gdLst>
                  <a:gd name="connsiteX0" fmla="*/ 92117 w 92117"/>
                  <a:gd name="connsiteY0" fmla="*/ 0 h 209550"/>
                  <a:gd name="connsiteX1" fmla="*/ 42 w 92117"/>
                  <a:gd name="connsiteY1" fmla="*/ 53975 h 209550"/>
                  <a:gd name="connsiteX2" fmla="*/ 79417 w 92117"/>
                  <a:gd name="connsiteY2" fmla="*/ 149225 h 209550"/>
                  <a:gd name="connsiteX3" fmla="*/ 25442 w 92117"/>
                  <a:gd name="connsiteY3" fmla="*/ 209550 h 209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2117" h="209550">
                    <a:moveTo>
                      <a:pt x="92117" y="0"/>
                    </a:moveTo>
                    <a:cubicBezTo>
                      <a:pt x="47138" y="14552"/>
                      <a:pt x="2159" y="29104"/>
                      <a:pt x="42" y="53975"/>
                    </a:cubicBezTo>
                    <a:cubicBezTo>
                      <a:pt x="-2075" y="78846"/>
                      <a:pt x="75184" y="123296"/>
                      <a:pt x="79417" y="149225"/>
                    </a:cubicBezTo>
                    <a:cubicBezTo>
                      <a:pt x="83650" y="175154"/>
                      <a:pt x="54546" y="192352"/>
                      <a:pt x="25442" y="209550"/>
                    </a:cubicBezTo>
                  </a:path>
                </a:pathLst>
              </a:cu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Freeform 45">
                <a:extLst>
                  <a:ext uri="{FF2B5EF4-FFF2-40B4-BE49-F238E27FC236}">
                    <a16:creationId xmlns:a16="http://schemas.microsoft.com/office/drawing/2014/main" id="{D53E2D24-9A91-6D4F-A731-CC2F5B36F483}"/>
                  </a:ext>
                </a:extLst>
              </p:cNvPr>
              <p:cNvSpPr/>
              <p:nvPr/>
            </p:nvSpPr>
            <p:spPr>
              <a:xfrm>
                <a:off x="6840524" y="1930430"/>
                <a:ext cx="92117" cy="209550"/>
              </a:xfrm>
              <a:custGeom>
                <a:avLst/>
                <a:gdLst>
                  <a:gd name="connsiteX0" fmla="*/ 92117 w 92117"/>
                  <a:gd name="connsiteY0" fmla="*/ 0 h 209550"/>
                  <a:gd name="connsiteX1" fmla="*/ 42 w 92117"/>
                  <a:gd name="connsiteY1" fmla="*/ 53975 h 209550"/>
                  <a:gd name="connsiteX2" fmla="*/ 79417 w 92117"/>
                  <a:gd name="connsiteY2" fmla="*/ 149225 h 209550"/>
                  <a:gd name="connsiteX3" fmla="*/ 25442 w 92117"/>
                  <a:gd name="connsiteY3" fmla="*/ 209550 h 209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2117" h="209550">
                    <a:moveTo>
                      <a:pt x="92117" y="0"/>
                    </a:moveTo>
                    <a:cubicBezTo>
                      <a:pt x="47138" y="14552"/>
                      <a:pt x="2159" y="29104"/>
                      <a:pt x="42" y="53975"/>
                    </a:cubicBezTo>
                    <a:cubicBezTo>
                      <a:pt x="-2075" y="78846"/>
                      <a:pt x="75184" y="123296"/>
                      <a:pt x="79417" y="149225"/>
                    </a:cubicBezTo>
                    <a:cubicBezTo>
                      <a:pt x="83650" y="175154"/>
                      <a:pt x="54546" y="192352"/>
                      <a:pt x="25442" y="209550"/>
                    </a:cubicBezTo>
                  </a:path>
                </a:pathLst>
              </a:cu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70977653-A395-6C41-9C3C-6982E264F821}"/>
                </a:ext>
              </a:extLst>
            </p:cNvPr>
            <p:cNvGrpSpPr/>
            <p:nvPr/>
          </p:nvGrpSpPr>
          <p:grpSpPr>
            <a:xfrm>
              <a:off x="6347111" y="4086576"/>
              <a:ext cx="819731" cy="238125"/>
              <a:chOff x="6297861" y="1597025"/>
              <a:chExt cx="819731" cy="238125"/>
            </a:xfrm>
          </p:grpSpPr>
          <p:sp>
            <p:nvSpPr>
              <p:cNvPr id="48" name="Freeform 47">
                <a:extLst>
                  <a:ext uri="{FF2B5EF4-FFF2-40B4-BE49-F238E27FC236}">
                    <a16:creationId xmlns:a16="http://schemas.microsoft.com/office/drawing/2014/main" id="{0F841E97-DC1B-5F49-AD27-244C4A972FFB}"/>
                  </a:ext>
                </a:extLst>
              </p:cNvPr>
              <p:cNvSpPr/>
              <p:nvPr/>
            </p:nvSpPr>
            <p:spPr>
              <a:xfrm>
                <a:off x="6750008" y="1597025"/>
                <a:ext cx="92117" cy="209550"/>
              </a:xfrm>
              <a:custGeom>
                <a:avLst/>
                <a:gdLst>
                  <a:gd name="connsiteX0" fmla="*/ 92117 w 92117"/>
                  <a:gd name="connsiteY0" fmla="*/ 0 h 209550"/>
                  <a:gd name="connsiteX1" fmla="*/ 42 w 92117"/>
                  <a:gd name="connsiteY1" fmla="*/ 53975 h 209550"/>
                  <a:gd name="connsiteX2" fmla="*/ 79417 w 92117"/>
                  <a:gd name="connsiteY2" fmla="*/ 149225 h 209550"/>
                  <a:gd name="connsiteX3" fmla="*/ 25442 w 92117"/>
                  <a:gd name="connsiteY3" fmla="*/ 209550 h 209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2117" h="209550">
                    <a:moveTo>
                      <a:pt x="92117" y="0"/>
                    </a:moveTo>
                    <a:cubicBezTo>
                      <a:pt x="47138" y="14552"/>
                      <a:pt x="2159" y="29104"/>
                      <a:pt x="42" y="53975"/>
                    </a:cubicBezTo>
                    <a:cubicBezTo>
                      <a:pt x="-2075" y="78846"/>
                      <a:pt x="75184" y="123296"/>
                      <a:pt x="79417" y="149225"/>
                    </a:cubicBezTo>
                    <a:cubicBezTo>
                      <a:pt x="83650" y="175154"/>
                      <a:pt x="54546" y="192352"/>
                      <a:pt x="25442" y="209550"/>
                    </a:cubicBezTo>
                  </a:path>
                </a:pathLst>
              </a:cu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Freeform 48">
                <a:extLst>
                  <a:ext uri="{FF2B5EF4-FFF2-40B4-BE49-F238E27FC236}">
                    <a16:creationId xmlns:a16="http://schemas.microsoft.com/office/drawing/2014/main" id="{CFB1A20A-8E43-9C49-84B0-8F73E8C50963}"/>
                  </a:ext>
                </a:extLst>
              </p:cNvPr>
              <p:cNvSpPr/>
              <p:nvPr/>
            </p:nvSpPr>
            <p:spPr>
              <a:xfrm>
                <a:off x="6872266" y="1606550"/>
                <a:ext cx="92117" cy="209550"/>
              </a:xfrm>
              <a:custGeom>
                <a:avLst/>
                <a:gdLst>
                  <a:gd name="connsiteX0" fmla="*/ 92117 w 92117"/>
                  <a:gd name="connsiteY0" fmla="*/ 0 h 209550"/>
                  <a:gd name="connsiteX1" fmla="*/ 42 w 92117"/>
                  <a:gd name="connsiteY1" fmla="*/ 53975 h 209550"/>
                  <a:gd name="connsiteX2" fmla="*/ 79417 w 92117"/>
                  <a:gd name="connsiteY2" fmla="*/ 149225 h 209550"/>
                  <a:gd name="connsiteX3" fmla="*/ 25442 w 92117"/>
                  <a:gd name="connsiteY3" fmla="*/ 209550 h 209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2117" h="209550">
                    <a:moveTo>
                      <a:pt x="92117" y="0"/>
                    </a:moveTo>
                    <a:cubicBezTo>
                      <a:pt x="47138" y="14552"/>
                      <a:pt x="2159" y="29104"/>
                      <a:pt x="42" y="53975"/>
                    </a:cubicBezTo>
                    <a:cubicBezTo>
                      <a:pt x="-2075" y="78846"/>
                      <a:pt x="75184" y="123296"/>
                      <a:pt x="79417" y="149225"/>
                    </a:cubicBezTo>
                    <a:cubicBezTo>
                      <a:pt x="83650" y="175154"/>
                      <a:pt x="54546" y="192352"/>
                      <a:pt x="25442" y="209550"/>
                    </a:cubicBezTo>
                  </a:path>
                </a:pathLst>
              </a:cu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Freeform 49">
                <a:extLst>
                  <a:ext uri="{FF2B5EF4-FFF2-40B4-BE49-F238E27FC236}">
                    <a16:creationId xmlns:a16="http://schemas.microsoft.com/office/drawing/2014/main" id="{173866B2-EC61-9440-909C-36E0C657FA1C}"/>
                  </a:ext>
                </a:extLst>
              </p:cNvPr>
              <p:cNvSpPr/>
              <p:nvPr/>
            </p:nvSpPr>
            <p:spPr>
              <a:xfrm>
                <a:off x="6597407" y="1597025"/>
                <a:ext cx="92117" cy="209550"/>
              </a:xfrm>
              <a:custGeom>
                <a:avLst/>
                <a:gdLst>
                  <a:gd name="connsiteX0" fmla="*/ 92117 w 92117"/>
                  <a:gd name="connsiteY0" fmla="*/ 0 h 209550"/>
                  <a:gd name="connsiteX1" fmla="*/ 42 w 92117"/>
                  <a:gd name="connsiteY1" fmla="*/ 53975 h 209550"/>
                  <a:gd name="connsiteX2" fmla="*/ 79417 w 92117"/>
                  <a:gd name="connsiteY2" fmla="*/ 149225 h 209550"/>
                  <a:gd name="connsiteX3" fmla="*/ 25442 w 92117"/>
                  <a:gd name="connsiteY3" fmla="*/ 209550 h 209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2117" h="209550">
                    <a:moveTo>
                      <a:pt x="92117" y="0"/>
                    </a:moveTo>
                    <a:cubicBezTo>
                      <a:pt x="47138" y="14552"/>
                      <a:pt x="2159" y="29104"/>
                      <a:pt x="42" y="53975"/>
                    </a:cubicBezTo>
                    <a:cubicBezTo>
                      <a:pt x="-2075" y="78846"/>
                      <a:pt x="75184" y="123296"/>
                      <a:pt x="79417" y="149225"/>
                    </a:cubicBezTo>
                    <a:cubicBezTo>
                      <a:pt x="83650" y="175154"/>
                      <a:pt x="54546" y="192352"/>
                      <a:pt x="25442" y="209550"/>
                    </a:cubicBezTo>
                  </a:path>
                </a:pathLst>
              </a:cu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Freeform 50">
                <a:extLst>
                  <a:ext uri="{FF2B5EF4-FFF2-40B4-BE49-F238E27FC236}">
                    <a16:creationId xmlns:a16="http://schemas.microsoft.com/office/drawing/2014/main" id="{EFAC2841-B73F-7946-88DB-0F48940F5952}"/>
                  </a:ext>
                </a:extLst>
              </p:cNvPr>
              <p:cNvSpPr/>
              <p:nvPr/>
            </p:nvSpPr>
            <p:spPr>
              <a:xfrm>
                <a:off x="6458623" y="1616075"/>
                <a:ext cx="92117" cy="209550"/>
              </a:xfrm>
              <a:custGeom>
                <a:avLst/>
                <a:gdLst>
                  <a:gd name="connsiteX0" fmla="*/ 92117 w 92117"/>
                  <a:gd name="connsiteY0" fmla="*/ 0 h 209550"/>
                  <a:gd name="connsiteX1" fmla="*/ 42 w 92117"/>
                  <a:gd name="connsiteY1" fmla="*/ 53975 h 209550"/>
                  <a:gd name="connsiteX2" fmla="*/ 79417 w 92117"/>
                  <a:gd name="connsiteY2" fmla="*/ 149225 h 209550"/>
                  <a:gd name="connsiteX3" fmla="*/ 25442 w 92117"/>
                  <a:gd name="connsiteY3" fmla="*/ 209550 h 209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2117" h="209550">
                    <a:moveTo>
                      <a:pt x="92117" y="0"/>
                    </a:moveTo>
                    <a:cubicBezTo>
                      <a:pt x="47138" y="14552"/>
                      <a:pt x="2159" y="29104"/>
                      <a:pt x="42" y="53975"/>
                    </a:cubicBezTo>
                    <a:cubicBezTo>
                      <a:pt x="-2075" y="78846"/>
                      <a:pt x="75184" y="123296"/>
                      <a:pt x="79417" y="149225"/>
                    </a:cubicBezTo>
                    <a:cubicBezTo>
                      <a:pt x="83650" y="175154"/>
                      <a:pt x="54546" y="192352"/>
                      <a:pt x="25442" y="209550"/>
                    </a:cubicBezTo>
                  </a:path>
                </a:pathLst>
              </a:cu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Freeform 51">
                <a:extLst>
                  <a:ext uri="{FF2B5EF4-FFF2-40B4-BE49-F238E27FC236}">
                    <a16:creationId xmlns:a16="http://schemas.microsoft.com/office/drawing/2014/main" id="{8925D9E6-0EE9-1A49-83B1-0C8F612C1365}"/>
                  </a:ext>
                </a:extLst>
              </p:cNvPr>
              <p:cNvSpPr/>
              <p:nvPr/>
            </p:nvSpPr>
            <p:spPr>
              <a:xfrm>
                <a:off x="6297861" y="1619836"/>
                <a:ext cx="92117" cy="209550"/>
              </a:xfrm>
              <a:custGeom>
                <a:avLst/>
                <a:gdLst>
                  <a:gd name="connsiteX0" fmla="*/ 92117 w 92117"/>
                  <a:gd name="connsiteY0" fmla="*/ 0 h 209550"/>
                  <a:gd name="connsiteX1" fmla="*/ 42 w 92117"/>
                  <a:gd name="connsiteY1" fmla="*/ 53975 h 209550"/>
                  <a:gd name="connsiteX2" fmla="*/ 79417 w 92117"/>
                  <a:gd name="connsiteY2" fmla="*/ 149225 h 209550"/>
                  <a:gd name="connsiteX3" fmla="*/ 25442 w 92117"/>
                  <a:gd name="connsiteY3" fmla="*/ 209550 h 209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2117" h="209550">
                    <a:moveTo>
                      <a:pt x="92117" y="0"/>
                    </a:moveTo>
                    <a:cubicBezTo>
                      <a:pt x="47138" y="14552"/>
                      <a:pt x="2159" y="29104"/>
                      <a:pt x="42" y="53975"/>
                    </a:cubicBezTo>
                    <a:cubicBezTo>
                      <a:pt x="-2075" y="78846"/>
                      <a:pt x="75184" y="123296"/>
                      <a:pt x="79417" y="149225"/>
                    </a:cubicBezTo>
                    <a:cubicBezTo>
                      <a:pt x="83650" y="175154"/>
                      <a:pt x="54546" y="192352"/>
                      <a:pt x="25442" y="209550"/>
                    </a:cubicBezTo>
                  </a:path>
                </a:pathLst>
              </a:cu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Freeform 52">
                <a:extLst>
                  <a:ext uri="{FF2B5EF4-FFF2-40B4-BE49-F238E27FC236}">
                    <a16:creationId xmlns:a16="http://schemas.microsoft.com/office/drawing/2014/main" id="{A8E14C95-9765-E04A-90B3-0F774C1D7F67}"/>
                  </a:ext>
                </a:extLst>
              </p:cNvPr>
              <p:cNvSpPr/>
              <p:nvPr/>
            </p:nvSpPr>
            <p:spPr>
              <a:xfrm>
                <a:off x="7025475" y="1625600"/>
                <a:ext cx="92117" cy="209550"/>
              </a:xfrm>
              <a:custGeom>
                <a:avLst/>
                <a:gdLst>
                  <a:gd name="connsiteX0" fmla="*/ 92117 w 92117"/>
                  <a:gd name="connsiteY0" fmla="*/ 0 h 209550"/>
                  <a:gd name="connsiteX1" fmla="*/ 42 w 92117"/>
                  <a:gd name="connsiteY1" fmla="*/ 53975 h 209550"/>
                  <a:gd name="connsiteX2" fmla="*/ 79417 w 92117"/>
                  <a:gd name="connsiteY2" fmla="*/ 149225 h 209550"/>
                  <a:gd name="connsiteX3" fmla="*/ 25442 w 92117"/>
                  <a:gd name="connsiteY3" fmla="*/ 209550 h 209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2117" h="209550">
                    <a:moveTo>
                      <a:pt x="92117" y="0"/>
                    </a:moveTo>
                    <a:cubicBezTo>
                      <a:pt x="47138" y="14552"/>
                      <a:pt x="2159" y="29104"/>
                      <a:pt x="42" y="53975"/>
                    </a:cubicBezTo>
                    <a:cubicBezTo>
                      <a:pt x="-2075" y="78846"/>
                      <a:pt x="75184" y="123296"/>
                      <a:pt x="79417" y="149225"/>
                    </a:cubicBezTo>
                    <a:cubicBezTo>
                      <a:pt x="83650" y="175154"/>
                      <a:pt x="54546" y="192352"/>
                      <a:pt x="25442" y="209550"/>
                    </a:cubicBezTo>
                  </a:path>
                </a:pathLst>
              </a:cu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05FCEFA5-E89F-1D44-B6FF-FB00BC39170C}"/>
                </a:ext>
              </a:extLst>
            </p:cNvPr>
            <p:cNvGrpSpPr/>
            <p:nvPr/>
          </p:nvGrpSpPr>
          <p:grpSpPr>
            <a:xfrm>
              <a:off x="6380818" y="4572381"/>
              <a:ext cx="753473" cy="252429"/>
              <a:chOff x="6179168" y="1930430"/>
              <a:chExt cx="753473" cy="252429"/>
            </a:xfrm>
          </p:grpSpPr>
          <p:sp>
            <p:nvSpPr>
              <p:cNvPr id="55" name="Freeform 54">
                <a:extLst>
                  <a:ext uri="{FF2B5EF4-FFF2-40B4-BE49-F238E27FC236}">
                    <a16:creationId xmlns:a16="http://schemas.microsoft.com/office/drawing/2014/main" id="{996BE912-A57C-F049-B5D6-374F2F87BB87}"/>
                  </a:ext>
                </a:extLst>
              </p:cNvPr>
              <p:cNvSpPr/>
              <p:nvPr/>
            </p:nvSpPr>
            <p:spPr>
              <a:xfrm>
                <a:off x="6595823" y="1973309"/>
                <a:ext cx="92117" cy="209550"/>
              </a:xfrm>
              <a:custGeom>
                <a:avLst/>
                <a:gdLst>
                  <a:gd name="connsiteX0" fmla="*/ 92117 w 92117"/>
                  <a:gd name="connsiteY0" fmla="*/ 0 h 209550"/>
                  <a:gd name="connsiteX1" fmla="*/ 42 w 92117"/>
                  <a:gd name="connsiteY1" fmla="*/ 53975 h 209550"/>
                  <a:gd name="connsiteX2" fmla="*/ 79417 w 92117"/>
                  <a:gd name="connsiteY2" fmla="*/ 149225 h 209550"/>
                  <a:gd name="connsiteX3" fmla="*/ 25442 w 92117"/>
                  <a:gd name="connsiteY3" fmla="*/ 209550 h 209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2117" h="209550">
                    <a:moveTo>
                      <a:pt x="92117" y="0"/>
                    </a:moveTo>
                    <a:cubicBezTo>
                      <a:pt x="47138" y="14552"/>
                      <a:pt x="2159" y="29104"/>
                      <a:pt x="42" y="53975"/>
                    </a:cubicBezTo>
                    <a:cubicBezTo>
                      <a:pt x="-2075" y="78846"/>
                      <a:pt x="75184" y="123296"/>
                      <a:pt x="79417" y="149225"/>
                    </a:cubicBezTo>
                    <a:cubicBezTo>
                      <a:pt x="83650" y="175154"/>
                      <a:pt x="54546" y="192352"/>
                      <a:pt x="25442" y="209550"/>
                    </a:cubicBezTo>
                  </a:path>
                </a:pathLst>
              </a:cu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6" name="Freeform 55">
                <a:extLst>
                  <a:ext uri="{FF2B5EF4-FFF2-40B4-BE49-F238E27FC236}">
                    <a16:creationId xmlns:a16="http://schemas.microsoft.com/office/drawing/2014/main" id="{0498DA82-26F3-BB40-ADDC-64497EBB96C9}"/>
                  </a:ext>
                </a:extLst>
              </p:cNvPr>
              <p:cNvSpPr/>
              <p:nvPr/>
            </p:nvSpPr>
            <p:spPr>
              <a:xfrm>
                <a:off x="6721366" y="1955660"/>
                <a:ext cx="92117" cy="209550"/>
              </a:xfrm>
              <a:custGeom>
                <a:avLst/>
                <a:gdLst>
                  <a:gd name="connsiteX0" fmla="*/ 92117 w 92117"/>
                  <a:gd name="connsiteY0" fmla="*/ 0 h 209550"/>
                  <a:gd name="connsiteX1" fmla="*/ 42 w 92117"/>
                  <a:gd name="connsiteY1" fmla="*/ 53975 h 209550"/>
                  <a:gd name="connsiteX2" fmla="*/ 79417 w 92117"/>
                  <a:gd name="connsiteY2" fmla="*/ 149225 h 209550"/>
                  <a:gd name="connsiteX3" fmla="*/ 25442 w 92117"/>
                  <a:gd name="connsiteY3" fmla="*/ 209550 h 209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2117" h="209550">
                    <a:moveTo>
                      <a:pt x="92117" y="0"/>
                    </a:moveTo>
                    <a:cubicBezTo>
                      <a:pt x="47138" y="14552"/>
                      <a:pt x="2159" y="29104"/>
                      <a:pt x="42" y="53975"/>
                    </a:cubicBezTo>
                    <a:cubicBezTo>
                      <a:pt x="-2075" y="78846"/>
                      <a:pt x="75184" y="123296"/>
                      <a:pt x="79417" y="149225"/>
                    </a:cubicBezTo>
                    <a:cubicBezTo>
                      <a:pt x="83650" y="175154"/>
                      <a:pt x="54546" y="192352"/>
                      <a:pt x="25442" y="209550"/>
                    </a:cubicBezTo>
                  </a:path>
                </a:pathLst>
              </a:cu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Freeform 56">
                <a:extLst>
                  <a:ext uri="{FF2B5EF4-FFF2-40B4-BE49-F238E27FC236}">
                    <a16:creationId xmlns:a16="http://schemas.microsoft.com/office/drawing/2014/main" id="{9907B439-5C8B-5247-9F2E-825644C83F11}"/>
                  </a:ext>
                </a:extLst>
              </p:cNvPr>
              <p:cNvSpPr/>
              <p:nvPr/>
            </p:nvSpPr>
            <p:spPr>
              <a:xfrm>
                <a:off x="6470280" y="1955660"/>
                <a:ext cx="92117" cy="209550"/>
              </a:xfrm>
              <a:custGeom>
                <a:avLst/>
                <a:gdLst>
                  <a:gd name="connsiteX0" fmla="*/ 92117 w 92117"/>
                  <a:gd name="connsiteY0" fmla="*/ 0 h 209550"/>
                  <a:gd name="connsiteX1" fmla="*/ 42 w 92117"/>
                  <a:gd name="connsiteY1" fmla="*/ 53975 h 209550"/>
                  <a:gd name="connsiteX2" fmla="*/ 79417 w 92117"/>
                  <a:gd name="connsiteY2" fmla="*/ 149225 h 209550"/>
                  <a:gd name="connsiteX3" fmla="*/ 25442 w 92117"/>
                  <a:gd name="connsiteY3" fmla="*/ 209550 h 209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2117" h="209550">
                    <a:moveTo>
                      <a:pt x="92117" y="0"/>
                    </a:moveTo>
                    <a:cubicBezTo>
                      <a:pt x="47138" y="14552"/>
                      <a:pt x="2159" y="29104"/>
                      <a:pt x="42" y="53975"/>
                    </a:cubicBezTo>
                    <a:cubicBezTo>
                      <a:pt x="-2075" y="78846"/>
                      <a:pt x="75184" y="123296"/>
                      <a:pt x="79417" y="149225"/>
                    </a:cubicBezTo>
                    <a:cubicBezTo>
                      <a:pt x="83650" y="175154"/>
                      <a:pt x="54546" y="192352"/>
                      <a:pt x="25442" y="209550"/>
                    </a:cubicBezTo>
                  </a:path>
                </a:pathLst>
              </a:cu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Freeform 57">
                <a:extLst>
                  <a:ext uri="{FF2B5EF4-FFF2-40B4-BE49-F238E27FC236}">
                    <a16:creationId xmlns:a16="http://schemas.microsoft.com/office/drawing/2014/main" id="{0AD8B85C-C468-5243-A615-AC6E4ECB2163}"/>
                  </a:ext>
                </a:extLst>
              </p:cNvPr>
              <p:cNvSpPr/>
              <p:nvPr/>
            </p:nvSpPr>
            <p:spPr>
              <a:xfrm>
                <a:off x="6338137" y="1941835"/>
                <a:ext cx="92117" cy="209550"/>
              </a:xfrm>
              <a:custGeom>
                <a:avLst/>
                <a:gdLst>
                  <a:gd name="connsiteX0" fmla="*/ 92117 w 92117"/>
                  <a:gd name="connsiteY0" fmla="*/ 0 h 209550"/>
                  <a:gd name="connsiteX1" fmla="*/ 42 w 92117"/>
                  <a:gd name="connsiteY1" fmla="*/ 53975 h 209550"/>
                  <a:gd name="connsiteX2" fmla="*/ 79417 w 92117"/>
                  <a:gd name="connsiteY2" fmla="*/ 149225 h 209550"/>
                  <a:gd name="connsiteX3" fmla="*/ 25442 w 92117"/>
                  <a:gd name="connsiteY3" fmla="*/ 209550 h 209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2117" h="209550">
                    <a:moveTo>
                      <a:pt x="92117" y="0"/>
                    </a:moveTo>
                    <a:cubicBezTo>
                      <a:pt x="47138" y="14552"/>
                      <a:pt x="2159" y="29104"/>
                      <a:pt x="42" y="53975"/>
                    </a:cubicBezTo>
                    <a:cubicBezTo>
                      <a:pt x="-2075" y="78846"/>
                      <a:pt x="75184" y="123296"/>
                      <a:pt x="79417" y="149225"/>
                    </a:cubicBezTo>
                    <a:cubicBezTo>
                      <a:pt x="83650" y="175154"/>
                      <a:pt x="54546" y="192352"/>
                      <a:pt x="25442" y="209550"/>
                    </a:cubicBezTo>
                  </a:path>
                </a:pathLst>
              </a:cu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Freeform 58">
                <a:extLst>
                  <a:ext uri="{FF2B5EF4-FFF2-40B4-BE49-F238E27FC236}">
                    <a16:creationId xmlns:a16="http://schemas.microsoft.com/office/drawing/2014/main" id="{7705CF2E-B1E9-A244-B573-DA502E657123}"/>
                  </a:ext>
                </a:extLst>
              </p:cNvPr>
              <p:cNvSpPr/>
              <p:nvPr/>
            </p:nvSpPr>
            <p:spPr>
              <a:xfrm>
                <a:off x="6179168" y="1931016"/>
                <a:ext cx="92117" cy="209550"/>
              </a:xfrm>
              <a:custGeom>
                <a:avLst/>
                <a:gdLst>
                  <a:gd name="connsiteX0" fmla="*/ 92117 w 92117"/>
                  <a:gd name="connsiteY0" fmla="*/ 0 h 209550"/>
                  <a:gd name="connsiteX1" fmla="*/ 42 w 92117"/>
                  <a:gd name="connsiteY1" fmla="*/ 53975 h 209550"/>
                  <a:gd name="connsiteX2" fmla="*/ 79417 w 92117"/>
                  <a:gd name="connsiteY2" fmla="*/ 149225 h 209550"/>
                  <a:gd name="connsiteX3" fmla="*/ 25442 w 92117"/>
                  <a:gd name="connsiteY3" fmla="*/ 209550 h 209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2117" h="209550">
                    <a:moveTo>
                      <a:pt x="92117" y="0"/>
                    </a:moveTo>
                    <a:cubicBezTo>
                      <a:pt x="47138" y="14552"/>
                      <a:pt x="2159" y="29104"/>
                      <a:pt x="42" y="53975"/>
                    </a:cubicBezTo>
                    <a:cubicBezTo>
                      <a:pt x="-2075" y="78846"/>
                      <a:pt x="75184" y="123296"/>
                      <a:pt x="79417" y="149225"/>
                    </a:cubicBezTo>
                    <a:cubicBezTo>
                      <a:pt x="83650" y="175154"/>
                      <a:pt x="54546" y="192352"/>
                      <a:pt x="25442" y="209550"/>
                    </a:cubicBezTo>
                  </a:path>
                </a:pathLst>
              </a:cu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Freeform 59">
                <a:extLst>
                  <a:ext uri="{FF2B5EF4-FFF2-40B4-BE49-F238E27FC236}">
                    <a16:creationId xmlns:a16="http://schemas.microsoft.com/office/drawing/2014/main" id="{385CF3F2-6A95-904E-9BC3-C9EE1D09920B}"/>
                  </a:ext>
                </a:extLst>
              </p:cNvPr>
              <p:cNvSpPr/>
              <p:nvPr/>
            </p:nvSpPr>
            <p:spPr>
              <a:xfrm>
                <a:off x="6840524" y="1930430"/>
                <a:ext cx="92117" cy="209550"/>
              </a:xfrm>
              <a:custGeom>
                <a:avLst/>
                <a:gdLst>
                  <a:gd name="connsiteX0" fmla="*/ 92117 w 92117"/>
                  <a:gd name="connsiteY0" fmla="*/ 0 h 209550"/>
                  <a:gd name="connsiteX1" fmla="*/ 42 w 92117"/>
                  <a:gd name="connsiteY1" fmla="*/ 53975 h 209550"/>
                  <a:gd name="connsiteX2" fmla="*/ 79417 w 92117"/>
                  <a:gd name="connsiteY2" fmla="*/ 149225 h 209550"/>
                  <a:gd name="connsiteX3" fmla="*/ 25442 w 92117"/>
                  <a:gd name="connsiteY3" fmla="*/ 209550 h 209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2117" h="209550">
                    <a:moveTo>
                      <a:pt x="92117" y="0"/>
                    </a:moveTo>
                    <a:cubicBezTo>
                      <a:pt x="47138" y="14552"/>
                      <a:pt x="2159" y="29104"/>
                      <a:pt x="42" y="53975"/>
                    </a:cubicBezTo>
                    <a:cubicBezTo>
                      <a:pt x="-2075" y="78846"/>
                      <a:pt x="75184" y="123296"/>
                      <a:pt x="79417" y="149225"/>
                    </a:cubicBezTo>
                    <a:cubicBezTo>
                      <a:pt x="83650" y="175154"/>
                      <a:pt x="54546" y="192352"/>
                      <a:pt x="25442" y="209550"/>
                    </a:cubicBezTo>
                  </a:path>
                </a:pathLst>
              </a:cu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56750E49-4B68-1440-823E-D561117DE3DA}"/>
                </a:ext>
              </a:extLst>
            </p:cNvPr>
            <p:cNvGrpSpPr/>
            <p:nvPr/>
          </p:nvGrpSpPr>
          <p:grpSpPr>
            <a:xfrm>
              <a:off x="7539177" y="5520986"/>
              <a:ext cx="935177" cy="449536"/>
              <a:chOff x="7539177" y="5520986"/>
              <a:chExt cx="935177" cy="449536"/>
            </a:xfrm>
          </p:grpSpPr>
          <p:sp>
            <p:nvSpPr>
              <p:cNvPr id="61" name="Freeform 60">
                <a:extLst>
                  <a:ext uri="{FF2B5EF4-FFF2-40B4-BE49-F238E27FC236}">
                    <a16:creationId xmlns:a16="http://schemas.microsoft.com/office/drawing/2014/main" id="{011B4D6F-7F8A-1944-91AE-13C886B42266}"/>
                  </a:ext>
                </a:extLst>
              </p:cNvPr>
              <p:cNvSpPr/>
              <p:nvPr/>
            </p:nvSpPr>
            <p:spPr>
              <a:xfrm>
                <a:off x="7539177" y="5520986"/>
                <a:ext cx="914400" cy="112986"/>
              </a:xfrm>
              <a:custGeom>
                <a:avLst/>
                <a:gdLst>
                  <a:gd name="connsiteX0" fmla="*/ 0 w 914400"/>
                  <a:gd name="connsiteY0" fmla="*/ 36786 h 112986"/>
                  <a:gd name="connsiteX1" fmla="*/ 190500 w 914400"/>
                  <a:gd name="connsiteY1" fmla="*/ 8211 h 112986"/>
                  <a:gd name="connsiteX2" fmla="*/ 590550 w 914400"/>
                  <a:gd name="connsiteY2" fmla="*/ 112986 h 112986"/>
                  <a:gd name="connsiteX3" fmla="*/ 825500 w 914400"/>
                  <a:gd name="connsiteY3" fmla="*/ 8211 h 112986"/>
                  <a:gd name="connsiteX4" fmla="*/ 914400 w 914400"/>
                  <a:gd name="connsiteY4" fmla="*/ 14561 h 1129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4400" h="112986">
                    <a:moveTo>
                      <a:pt x="0" y="36786"/>
                    </a:moveTo>
                    <a:cubicBezTo>
                      <a:pt x="46037" y="16148"/>
                      <a:pt x="92075" y="-4489"/>
                      <a:pt x="190500" y="8211"/>
                    </a:cubicBezTo>
                    <a:cubicBezTo>
                      <a:pt x="288925" y="20911"/>
                      <a:pt x="484717" y="112986"/>
                      <a:pt x="590550" y="112986"/>
                    </a:cubicBezTo>
                    <a:cubicBezTo>
                      <a:pt x="696383" y="112986"/>
                      <a:pt x="771525" y="24615"/>
                      <a:pt x="825500" y="8211"/>
                    </a:cubicBezTo>
                    <a:cubicBezTo>
                      <a:pt x="879475" y="-8193"/>
                      <a:pt x="896937" y="3184"/>
                      <a:pt x="914400" y="14561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Freeform 61">
                <a:extLst>
                  <a:ext uri="{FF2B5EF4-FFF2-40B4-BE49-F238E27FC236}">
                    <a16:creationId xmlns:a16="http://schemas.microsoft.com/office/drawing/2014/main" id="{4C1A103F-7BD5-954A-BB59-66FEC4EE6DBF}"/>
                  </a:ext>
                </a:extLst>
              </p:cNvPr>
              <p:cNvSpPr/>
              <p:nvPr/>
            </p:nvSpPr>
            <p:spPr>
              <a:xfrm>
                <a:off x="7559954" y="5857536"/>
                <a:ext cx="914400" cy="112986"/>
              </a:xfrm>
              <a:custGeom>
                <a:avLst/>
                <a:gdLst>
                  <a:gd name="connsiteX0" fmla="*/ 0 w 914400"/>
                  <a:gd name="connsiteY0" fmla="*/ 36786 h 112986"/>
                  <a:gd name="connsiteX1" fmla="*/ 190500 w 914400"/>
                  <a:gd name="connsiteY1" fmla="*/ 8211 h 112986"/>
                  <a:gd name="connsiteX2" fmla="*/ 590550 w 914400"/>
                  <a:gd name="connsiteY2" fmla="*/ 112986 h 112986"/>
                  <a:gd name="connsiteX3" fmla="*/ 825500 w 914400"/>
                  <a:gd name="connsiteY3" fmla="*/ 8211 h 112986"/>
                  <a:gd name="connsiteX4" fmla="*/ 914400 w 914400"/>
                  <a:gd name="connsiteY4" fmla="*/ 14561 h 1129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4400" h="112986">
                    <a:moveTo>
                      <a:pt x="0" y="36786"/>
                    </a:moveTo>
                    <a:cubicBezTo>
                      <a:pt x="46037" y="16148"/>
                      <a:pt x="92075" y="-4489"/>
                      <a:pt x="190500" y="8211"/>
                    </a:cubicBezTo>
                    <a:cubicBezTo>
                      <a:pt x="288925" y="20911"/>
                      <a:pt x="484717" y="112986"/>
                      <a:pt x="590550" y="112986"/>
                    </a:cubicBezTo>
                    <a:cubicBezTo>
                      <a:pt x="696383" y="112986"/>
                      <a:pt x="771525" y="24615"/>
                      <a:pt x="825500" y="8211"/>
                    </a:cubicBezTo>
                    <a:cubicBezTo>
                      <a:pt x="879475" y="-8193"/>
                      <a:pt x="896937" y="3184"/>
                      <a:pt x="914400" y="14561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2EE40503-0424-D44D-A916-0182207AED7C}"/>
                </a:ext>
              </a:extLst>
            </p:cNvPr>
            <p:cNvGrpSpPr/>
            <p:nvPr/>
          </p:nvGrpSpPr>
          <p:grpSpPr>
            <a:xfrm>
              <a:off x="8825912" y="4240547"/>
              <a:ext cx="935177" cy="449536"/>
              <a:chOff x="7539177" y="5520986"/>
              <a:chExt cx="935177" cy="449536"/>
            </a:xfrm>
          </p:grpSpPr>
          <p:sp>
            <p:nvSpPr>
              <p:cNvPr id="66" name="Freeform 65">
                <a:extLst>
                  <a:ext uri="{FF2B5EF4-FFF2-40B4-BE49-F238E27FC236}">
                    <a16:creationId xmlns:a16="http://schemas.microsoft.com/office/drawing/2014/main" id="{794F47B1-A4EC-1146-9BE7-9B1631201172}"/>
                  </a:ext>
                </a:extLst>
              </p:cNvPr>
              <p:cNvSpPr/>
              <p:nvPr/>
            </p:nvSpPr>
            <p:spPr>
              <a:xfrm>
                <a:off x="7539177" y="5520986"/>
                <a:ext cx="914400" cy="112986"/>
              </a:xfrm>
              <a:custGeom>
                <a:avLst/>
                <a:gdLst>
                  <a:gd name="connsiteX0" fmla="*/ 0 w 914400"/>
                  <a:gd name="connsiteY0" fmla="*/ 36786 h 112986"/>
                  <a:gd name="connsiteX1" fmla="*/ 190500 w 914400"/>
                  <a:gd name="connsiteY1" fmla="*/ 8211 h 112986"/>
                  <a:gd name="connsiteX2" fmla="*/ 590550 w 914400"/>
                  <a:gd name="connsiteY2" fmla="*/ 112986 h 112986"/>
                  <a:gd name="connsiteX3" fmla="*/ 825500 w 914400"/>
                  <a:gd name="connsiteY3" fmla="*/ 8211 h 112986"/>
                  <a:gd name="connsiteX4" fmla="*/ 914400 w 914400"/>
                  <a:gd name="connsiteY4" fmla="*/ 14561 h 1129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4400" h="112986">
                    <a:moveTo>
                      <a:pt x="0" y="36786"/>
                    </a:moveTo>
                    <a:cubicBezTo>
                      <a:pt x="46037" y="16148"/>
                      <a:pt x="92075" y="-4489"/>
                      <a:pt x="190500" y="8211"/>
                    </a:cubicBezTo>
                    <a:cubicBezTo>
                      <a:pt x="288925" y="20911"/>
                      <a:pt x="484717" y="112986"/>
                      <a:pt x="590550" y="112986"/>
                    </a:cubicBezTo>
                    <a:cubicBezTo>
                      <a:pt x="696383" y="112986"/>
                      <a:pt x="771525" y="24615"/>
                      <a:pt x="825500" y="8211"/>
                    </a:cubicBezTo>
                    <a:cubicBezTo>
                      <a:pt x="879475" y="-8193"/>
                      <a:pt x="896937" y="3184"/>
                      <a:pt x="914400" y="14561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Freeform 66">
                <a:extLst>
                  <a:ext uri="{FF2B5EF4-FFF2-40B4-BE49-F238E27FC236}">
                    <a16:creationId xmlns:a16="http://schemas.microsoft.com/office/drawing/2014/main" id="{4DCDC1F7-50E6-974F-A2AE-8FF7D9A4152F}"/>
                  </a:ext>
                </a:extLst>
              </p:cNvPr>
              <p:cNvSpPr/>
              <p:nvPr/>
            </p:nvSpPr>
            <p:spPr>
              <a:xfrm>
                <a:off x="7559954" y="5857536"/>
                <a:ext cx="914400" cy="112986"/>
              </a:xfrm>
              <a:custGeom>
                <a:avLst/>
                <a:gdLst>
                  <a:gd name="connsiteX0" fmla="*/ 0 w 914400"/>
                  <a:gd name="connsiteY0" fmla="*/ 36786 h 112986"/>
                  <a:gd name="connsiteX1" fmla="*/ 190500 w 914400"/>
                  <a:gd name="connsiteY1" fmla="*/ 8211 h 112986"/>
                  <a:gd name="connsiteX2" fmla="*/ 590550 w 914400"/>
                  <a:gd name="connsiteY2" fmla="*/ 112986 h 112986"/>
                  <a:gd name="connsiteX3" fmla="*/ 825500 w 914400"/>
                  <a:gd name="connsiteY3" fmla="*/ 8211 h 112986"/>
                  <a:gd name="connsiteX4" fmla="*/ 914400 w 914400"/>
                  <a:gd name="connsiteY4" fmla="*/ 14561 h 1129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4400" h="112986">
                    <a:moveTo>
                      <a:pt x="0" y="36786"/>
                    </a:moveTo>
                    <a:cubicBezTo>
                      <a:pt x="46037" y="16148"/>
                      <a:pt x="92075" y="-4489"/>
                      <a:pt x="190500" y="8211"/>
                    </a:cubicBezTo>
                    <a:cubicBezTo>
                      <a:pt x="288925" y="20911"/>
                      <a:pt x="484717" y="112986"/>
                      <a:pt x="590550" y="112986"/>
                    </a:cubicBezTo>
                    <a:cubicBezTo>
                      <a:pt x="696383" y="112986"/>
                      <a:pt x="771525" y="24615"/>
                      <a:pt x="825500" y="8211"/>
                    </a:cubicBezTo>
                    <a:cubicBezTo>
                      <a:pt x="879475" y="-8193"/>
                      <a:pt x="896937" y="3184"/>
                      <a:pt x="914400" y="14561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1354AA36-7AB6-284A-A69D-75074F41F850}"/>
                </a:ext>
              </a:extLst>
            </p:cNvPr>
            <p:cNvSpPr/>
            <p:nvPr/>
          </p:nvSpPr>
          <p:spPr>
            <a:xfrm>
              <a:off x="7528324" y="2730803"/>
              <a:ext cx="92525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Breeze</a:t>
              </a:r>
            </a:p>
          </p:txBody>
        </p: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6149E2AE-3138-0C40-BC11-8603F75487AD}"/>
                </a:ext>
              </a:extLst>
            </p:cNvPr>
            <p:cNvGrpSpPr/>
            <p:nvPr/>
          </p:nvGrpSpPr>
          <p:grpSpPr>
            <a:xfrm>
              <a:off x="10017723" y="2967115"/>
              <a:ext cx="935177" cy="449536"/>
              <a:chOff x="7539177" y="5520986"/>
              <a:chExt cx="935177" cy="449536"/>
            </a:xfrm>
          </p:grpSpPr>
          <p:sp>
            <p:nvSpPr>
              <p:cNvPr id="72" name="Freeform 71">
                <a:extLst>
                  <a:ext uri="{FF2B5EF4-FFF2-40B4-BE49-F238E27FC236}">
                    <a16:creationId xmlns:a16="http://schemas.microsoft.com/office/drawing/2014/main" id="{A860BD94-ADF1-B948-8CCB-D8714C013867}"/>
                  </a:ext>
                </a:extLst>
              </p:cNvPr>
              <p:cNvSpPr/>
              <p:nvPr/>
            </p:nvSpPr>
            <p:spPr>
              <a:xfrm>
                <a:off x="7539177" y="5520986"/>
                <a:ext cx="914400" cy="112986"/>
              </a:xfrm>
              <a:custGeom>
                <a:avLst/>
                <a:gdLst>
                  <a:gd name="connsiteX0" fmla="*/ 0 w 914400"/>
                  <a:gd name="connsiteY0" fmla="*/ 36786 h 112986"/>
                  <a:gd name="connsiteX1" fmla="*/ 190500 w 914400"/>
                  <a:gd name="connsiteY1" fmla="*/ 8211 h 112986"/>
                  <a:gd name="connsiteX2" fmla="*/ 590550 w 914400"/>
                  <a:gd name="connsiteY2" fmla="*/ 112986 h 112986"/>
                  <a:gd name="connsiteX3" fmla="*/ 825500 w 914400"/>
                  <a:gd name="connsiteY3" fmla="*/ 8211 h 112986"/>
                  <a:gd name="connsiteX4" fmla="*/ 914400 w 914400"/>
                  <a:gd name="connsiteY4" fmla="*/ 14561 h 1129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4400" h="112986">
                    <a:moveTo>
                      <a:pt x="0" y="36786"/>
                    </a:moveTo>
                    <a:cubicBezTo>
                      <a:pt x="46037" y="16148"/>
                      <a:pt x="92075" y="-4489"/>
                      <a:pt x="190500" y="8211"/>
                    </a:cubicBezTo>
                    <a:cubicBezTo>
                      <a:pt x="288925" y="20911"/>
                      <a:pt x="484717" y="112986"/>
                      <a:pt x="590550" y="112986"/>
                    </a:cubicBezTo>
                    <a:cubicBezTo>
                      <a:pt x="696383" y="112986"/>
                      <a:pt x="771525" y="24615"/>
                      <a:pt x="825500" y="8211"/>
                    </a:cubicBezTo>
                    <a:cubicBezTo>
                      <a:pt x="879475" y="-8193"/>
                      <a:pt x="896937" y="3184"/>
                      <a:pt x="914400" y="14561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Freeform 72">
                <a:extLst>
                  <a:ext uri="{FF2B5EF4-FFF2-40B4-BE49-F238E27FC236}">
                    <a16:creationId xmlns:a16="http://schemas.microsoft.com/office/drawing/2014/main" id="{2DD6EBF2-ACAD-CE47-A7D4-E5B3A4DBB195}"/>
                  </a:ext>
                </a:extLst>
              </p:cNvPr>
              <p:cNvSpPr/>
              <p:nvPr/>
            </p:nvSpPr>
            <p:spPr>
              <a:xfrm>
                <a:off x="7559954" y="5857536"/>
                <a:ext cx="914400" cy="112986"/>
              </a:xfrm>
              <a:custGeom>
                <a:avLst/>
                <a:gdLst>
                  <a:gd name="connsiteX0" fmla="*/ 0 w 914400"/>
                  <a:gd name="connsiteY0" fmla="*/ 36786 h 112986"/>
                  <a:gd name="connsiteX1" fmla="*/ 190500 w 914400"/>
                  <a:gd name="connsiteY1" fmla="*/ 8211 h 112986"/>
                  <a:gd name="connsiteX2" fmla="*/ 590550 w 914400"/>
                  <a:gd name="connsiteY2" fmla="*/ 112986 h 112986"/>
                  <a:gd name="connsiteX3" fmla="*/ 825500 w 914400"/>
                  <a:gd name="connsiteY3" fmla="*/ 8211 h 112986"/>
                  <a:gd name="connsiteX4" fmla="*/ 914400 w 914400"/>
                  <a:gd name="connsiteY4" fmla="*/ 14561 h 1129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4400" h="112986">
                    <a:moveTo>
                      <a:pt x="0" y="36786"/>
                    </a:moveTo>
                    <a:cubicBezTo>
                      <a:pt x="46037" y="16148"/>
                      <a:pt x="92075" y="-4489"/>
                      <a:pt x="190500" y="8211"/>
                    </a:cubicBezTo>
                    <a:cubicBezTo>
                      <a:pt x="288925" y="20911"/>
                      <a:pt x="484717" y="112986"/>
                      <a:pt x="590550" y="112986"/>
                    </a:cubicBezTo>
                    <a:cubicBezTo>
                      <a:pt x="696383" y="112986"/>
                      <a:pt x="771525" y="24615"/>
                      <a:pt x="825500" y="8211"/>
                    </a:cubicBezTo>
                    <a:cubicBezTo>
                      <a:pt x="879475" y="-8193"/>
                      <a:pt x="896937" y="3184"/>
                      <a:pt x="914400" y="14561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88438AA6-AF5A-034A-AE32-40ADC1EED6B0}"/>
                </a:ext>
              </a:extLst>
            </p:cNvPr>
            <p:cNvGrpSpPr/>
            <p:nvPr/>
          </p:nvGrpSpPr>
          <p:grpSpPr>
            <a:xfrm>
              <a:off x="7518400" y="2671435"/>
              <a:ext cx="935177" cy="449536"/>
              <a:chOff x="7539177" y="5520986"/>
              <a:chExt cx="935177" cy="449536"/>
            </a:xfrm>
          </p:grpSpPr>
          <p:sp>
            <p:nvSpPr>
              <p:cNvPr id="75" name="Freeform 74">
                <a:extLst>
                  <a:ext uri="{FF2B5EF4-FFF2-40B4-BE49-F238E27FC236}">
                    <a16:creationId xmlns:a16="http://schemas.microsoft.com/office/drawing/2014/main" id="{9465843E-EF30-8A4B-A1E6-D2B69A7AD08A}"/>
                  </a:ext>
                </a:extLst>
              </p:cNvPr>
              <p:cNvSpPr/>
              <p:nvPr/>
            </p:nvSpPr>
            <p:spPr>
              <a:xfrm>
                <a:off x="7539177" y="5520986"/>
                <a:ext cx="914400" cy="112986"/>
              </a:xfrm>
              <a:custGeom>
                <a:avLst/>
                <a:gdLst>
                  <a:gd name="connsiteX0" fmla="*/ 0 w 914400"/>
                  <a:gd name="connsiteY0" fmla="*/ 36786 h 112986"/>
                  <a:gd name="connsiteX1" fmla="*/ 190500 w 914400"/>
                  <a:gd name="connsiteY1" fmla="*/ 8211 h 112986"/>
                  <a:gd name="connsiteX2" fmla="*/ 590550 w 914400"/>
                  <a:gd name="connsiteY2" fmla="*/ 112986 h 112986"/>
                  <a:gd name="connsiteX3" fmla="*/ 825500 w 914400"/>
                  <a:gd name="connsiteY3" fmla="*/ 8211 h 112986"/>
                  <a:gd name="connsiteX4" fmla="*/ 914400 w 914400"/>
                  <a:gd name="connsiteY4" fmla="*/ 14561 h 1129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4400" h="112986">
                    <a:moveTo>
                      <a:pt x="0" y="36786"/>
                    </a:moveTo>
                    <a:cubicBezTo>
                      <a:pt x="46037" y="16148"/>
                      <a:pt x="92075" y="-4489"/>
                      <a:pt x="190500" y="8211"/>
                    </a:cubicBezTo>
                    <a:cubicBezTo>
                      <a:pt x="288925" y="20911"/>
                      <a:pt x="484717" y="112986"/>
                      <a:pt x="590550" y="112986"/>
                    </a:cubicBezTo>
                    <a:cubicBezTo>
                      <a:pt x="696383" y="112986"/>
                      <a:pt x="771525" y="24615"/>
                      <a:pt x="825500" y="8211"/>
                    </a:cubicBezTo>
                    <a:cubicBezTo>
                      <a:pt x="879475" y="-8193"/>
                      <a:pt x="896937" y="3184"/>
                      <a:pt x="914400" y="14561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Freeform 75">
                <a:extLst>
                  <a:ext uri="{FF2B5EF4-FFF2-40B4-BE49-F238E27FC236}">
                    <a16:creationId xmlns:a16="http://schemas.microsoft.com/office/drawing/2014/main" id="{8EA4AA55-00E7-084C-AC66-F248AB0E91D1}"/>
                  </a:ext>
                </a:extLst>
              </p:cNvPr>
              <p:cNvSpPr/>
              <p:nvPr/>
            </p:nvSpPr>
            <p:spPr>
              <a:xfrm>
                <a:off x="7559954" y="5857536"/>
                <a:ext cx="914400" cy="112986"/>
              </a:xfrm>
              <a:custGeom>
                <a:avLst/>
                <a:gdLst>
                  <a:gd name="connsiteX0" fmla="*/ 0 w 914400"/>
                  <a:gd name="connsiteY0" fmla="*/ 36786 h 112986"/>
                  <a:gd name="connsiteX1" fmla="*/ 190500 w 914400"/>
                  <a:gd name="connsiteY1" fmla="*/ 8211 h 112986"/>
                  <a:gd name="connsiteX2" fmla="*/ 590550 w 914400"/>
                  <a:gd name="connsiteY2" fmla="*/ 112986 h 112986"/>
                  <a:gd name="connsiteX3" fmla="*/ 825500 w 914400"/>
                  <a:gd name="connsiteY3" fmla="*/ 8211 h 112986"/>
                  <a:gd name="connsiteX4" fmla="*/ 914400 w 914400"/>
                  <a:gd name="connsiteY4" fmla="*/ 14561 h 1129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4400" h="112986">
                    <a:moveTo>
                      <a:pt x="0" y="36786"/>
                    </a:moveTo>
                    <a:cubicBezTo>
                      <a:pt x="46037" y="16148"/>
                      <a:pt x="92075" y="-4489"/>
                      <a:pt x="190500" y="8211"/>
                    </a:cubicBezTo>
                    <a:cubicBezTo>
                      <a:pt x="288925" y="20911"/>
                      <a:pt x="484717" y="112986"/>
                      <a:pt x="590550" y="112986"/>
                    </a:cubicBezTo>
                    <a:cubicBezTo>
                      <a:pt x="696383" y="112986"/>
                      <a:pt x="771525" y="24615"/>
                      <a:pt x="825500" y="8211"/>
                    </a:cubicBezTo>
                    <a:cubicBezTo>
                      <a:pt x="879475" y="-8193"/>
                      <a:pt x="896937" y="3184"/>
                      <a:pt x="914400" y="14561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E090E1C5-AFC3-DA4D-914B-A8DD51A8586B}"/>
                </a:ext>
              </a:extLst>
            </p:cNvPr>
            <p:cNvGrpSpPr/>
            <p:nvPr/>
          </p:nvGrpSpPr>
          <p:grpSpPr>
            <a:xfrm>
              <a:off x="8797230" y="1749474"/>
              <a:ext cx="935177" cy="449536"/>
              <a:chOff x="7539177" y="5520986"/>
              <a:chExt cx="935177" cy="449536"/>
            </a:xfrm>
          </p:grpSpPr>
          <p:sp>
            <p:nvSpPr>
              <p:cNvPr id="78" name="Freeform 77">
                <a:extLst>
                  <a:ext uri="{FF2B5EF4-FFF2-40B4-BE49-F238E27FC236}">
                    <a16:creationId xmlns:a16="http://schemas.microsoft.com/office/drawing/2014/main" id="{D089BE35-E241-994B-8E26-AF3782A8F153}"/>
                  </a:ext>
                </a:extLst>
              </p:cNvPr>
              <p:cNvSpPr/>
              <p:nvPr/>
            </p:nvSpPr>
            <p:spPr>
              <a:xfrm>
                <a:off x="7539177" y="5520986"/>
                <a:ext cx="914400" cy="112986"/>
              </a:xfrm>
              <a:custGeom>
                <a:avLst/>
                <a:gdLst>
                  <a:gd name="connsiteX0" fmla="*/ 0 w 914400"/>
                  <a:gd name="connsiteY0" fmla="*/ 36786 h 112986"/>
                  <a:gd name="connsiteX1" fmla="*/ 190500 w 914400"/>
                  <a:gd name="connsiteY1" fmla="*/ 8211 h 112986"/>
                  <a:gd name="connsiteX2" fmla="*/ 590550 w 914400"/>
                  <a:gd name="connsiteY2" fmla="*/ 112986 h 112986"/>
                  <a:gd name="connsiteX3" fmla="*/ 825500 w 914400"/>
                  <a:gd name="connsiteY3" fmla="*/ 8211 h 112986"/>
                  <a:gd name="connsiteX4" fmla="*/ 914400 w 914400"/>
                  <a:gd name="connsiteY4" fmla="*/ 14561 h 1129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4400" h="112986">
                    <a:moveTo>
                      <a:pt x="0" y="36786"/>
                    </a:moveTo>
                    <a:cubicBezTo>
                      <a:pt x="46037" y="16148"/>
                      <a:pt x="92075" y="-4489"/>
                      <a:pt x="190500" y="8211"/>
                    </a:cubicBezTo>
                    <a:cubicBezTo>
                      <a:pt x="288925" y="20911"/>
                      <a:pt x="484717" y="112986"/>
                      <a:pt x="590550" y="112986"/>
                    </a:cubicBezTo>
                    <a:cubicBezTo>
                      <a:pt x="696383" y="112986"/>
                      <a:pt x="771525" y="24615"/>
                      <a:pt x="825500" y="8211"/>
                    </a:cubicBezTo>
                    <a:cubicBezTo>
                      <a:pt x="879475" y="-8193"/>
                      <a:pt x="896937" y="3184"/>
                      <a:pt x="914400" y="14561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Freeform 78">
                <a:extLst>
                  <a:ext uri="{FF2B5EF4-FFF2-40B4-BE49-F238E27FC236}">
                    <a16:creationId xmlns:a16="http://schemas.microsoft.com/office/drawing/2014/main" id="{1EE7F5BD-8CB3-CC46-8943-4AE39D853674}"/>
                  </a:ext>
                </a:extLst>
              </p:cNvPr>
              <p:cNvSpPr/>
              <p:nvPr/>
            </p:nvSpPr>
            <p:spPr>
              <a:xfrm>
                <a:off x="7559954" y="5857536"/>
                <a:ext cx="914400" cy="112986"/>
              </a:xfrm>
              <a:custGeom>
                <a:avLst/>
                <a:gdLst>
                  <a:gd name="connsiteX0" fmla="*/ 0 w 914400"/>
                  <a:gd name="connsiteY0" fmla="*/ 36786 h 112986"/>
                  <a:gd name="connsiteX1" fmla="*/ 190500 w 914400"/>
                  <a:gd name="connsiteY1" fmla="*/ 8211 h 112986"/>
                  <a:gd name="connsiteX2" fmla="*/ 590550 w 914400"/>
                  <a:gd name="connsiteY2" fmla="*/ 112986 h 112986"/>
                  <a:gd name="connsiteX3" fmla="*/ 825500 w 914400"/>
                  <a:gd name="connsiteY3" fmla="*/ 8211 h 112986"/>
                  <a:gd name="connsiteX4" fmla="*/ 914400 w 914400"/>
                  <a:gd name="connsiteY4" fmla="*/ 14561 h 1129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4400" h="112986">
                    <a:moveTo>
                      <a:pt x="0" y="36786"/>
                    </a:moveTo>
                    <a:cubicBezTo>
                      <a:pt x="46037" y="16148"/>
                      <a:pt x="92075" y="-4489"/>
                      <a:pt x="190500" y="8211"/>
                    </a:cubicBezTo>
                    <a:cubicBezTo>
                      <a:pt x="288925" y="20911"/>
                      <a:pt x="484717" y="112986"/>
                      <a:pt x="590550" y="112986"/>
                    </a:cubicBezTo>
                    <a:cubicBezTo>
                      <a:pt x="696383" y="112986"/>
                      <a:pt x="771525" y="24615"/>
                      <a:pt x="825500" y="8211"/>
                    </a:cubicBezTo>
                    <a:cubicBezTo>
                      <a:pt x="879475" y="-8193"/>
                      <a:pt x="896937" y="3184"/>
                      <a:pt x="914400" y="14561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089EEC28-C4B4-7A4E-8DDB-E2F3273ADB6E}"/>
                </a:ext>
              </a:extLst>
            </p:cNvPr>
            <p:cNvGrpSpPr/>
            <p:nvPr/>
          </p:nvGrpSpPr>
          <p:grpSpPr>
            <a:xfrm>
              <a:off x="10062625" y="5510271"/>
              <a:ext cx="935177" cy="449536"/>
              <a:chOff x="7539177" y="5520986"/>
              <a:chExt cx="935177" cy="449536"/>
            </a:xfrm>
          </p:grpSpPr>
          <p:sp>
            <p:nvSpPr>
              <p:cNvPr id="81" name="Freeform 80">
                <a:extLst>
                  <a:ext uri="{FF2B5EF4-FFF2-40B4-BE49-F238E27FC236}">
                    <a16:creationId xmlns:a16="http://schemas.microsoft.com/office/drawing/2014/main" id="{E2E5569A-26ED-5F4C-A4DD-12CF7933776A}"/>
                  </a:ext>
                </a:extLst>
              </p:cNvPr>
              <p:cNvSpPr/>
              <p:nvPr/>
            </p:nvSpPr>
            <p:spPr>
              <a:xfrm>
                <a:off x="7539177" y="5520986"/>
                <a:ext cx="914400" cy="112986"/>
              </a:xfrm>
              <a:custGeom>
                <a:avLst/>
                <a:gdLst>
                  <a:gd name="connsiteX0" fmla="*/ 0 w 914400"/>
                  <a:gd name="connsiteY0" fmla="*/ 36786 h 112986"/>
                  <a:gd name="connsiteX1" fmla="*/ 190500 w 914400"/>
                  <a:gd name="connsiteY1" fmla="*/ 8211 h 112986"/>
                  <a:gd name="connsiteX2" fmla="*/ 590550 w 914400"/>
                  <a:gd name="connsiteY2" fmla="*/ 112986 h 112986"/>
                  <a:gd name="connsiteX3" fmla="*/ 825500 w 914400"/>
                  <a:gd name="connsiteY3" fmla="*/ 8211 h 112986"/>
                  <a:gd name="connsiteX4" fmla="*/ 914400 w 914400"/>
                  <a:gd name="connsiteY4" fmla="*/ 14561 h 1129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4400" h="112986">
                    <a:moveTo>
                      <a:pt x="0" y="36786"/>
                    </a:moveTo>
                    <a:cubicBezTo>
                      <a:pt x="46037" y="16148"/>
                      <a:pt x="92075" y="-4489"/>
                      <a:pt x="190500" y="8211"/>
                    </a:cubicBezTo>
                    <a:cubicBezTo>
                      <a:pt x="288925" y="20911"/>
                      <a:pt x="484717" y="112986"/>
                      <a:pt x="590550" y="112986"/>
                    </a:cubicBezTo>
                    <a:cubicBezTo>
                      <a:pt x="696383" y="112986"/>
                      <a:pt x="771525" y="24615"/>
                      <a:pt x="825500" y="8211"/>
                    </a:cubicBezTo>
                    <a:cubicBezTo>
                      <a:pt x="879475" y="-8193"/>
                      <a:pt x="896937" y="3184"/>
                      <a:pt x="914400" y="14561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Freeform 81">
                <a:extLst>
                  <a:ext uri="{FF2B5EF4-FFF2-40B4-BE49-F238E27FC236}">
                    <a16:creationId xmlns:a16="http://schemas.microsoft.com/office/drawing/2014/main" id="{F773870D-F1D9-1C4A-8C86-C588339A32B2}"/>
                  </a:ext>
                </a:extLst>
              </p:cNvPr>
              <p:cNvSpPr/>
              <p:nvPr/>
            </p:nvSpPr>
            <p:spPr>
              <a:xfrm>
                <a:off x="7559954" y="5857536"/>
                <a:ext cx="914400" cy="112986"/>
              </a:xfrm>
              <a:custGeom>
                <a:avLst/>
                <a:gdLst>
                  <a:gd name="connsiteX0" fmla="*/ 0 w 914400"/>
                  <a:gd name="connsiteY0" fmla="*/ 36786 h 112986"/>
                  <a:gd name="connsiteX1" fmla="*/ 190500 w 914400"/>
                  <a:gd name="connsiteY1" fmla="*/ 8211 h 112986"/>
                  <a:gd name="connsiteX2" fmla="*/ 590550 w 914400"/>
                  <a:gd name="connsiteY2" fmla="*/ 112986 h 112986"/>
                  <a:gd name="connsiteX3" fmla="*/ 825500 w 914400"/>
                  <a:gd name="connsiteY3" fmla="*/ 8211 h 112986"/>
                  <a:gd name="connsiteX4" fmla="*/ 914400 w 914400"/>
                  <a:gd name="connsiteY4" fmla="*/ 14561 h 1129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4400" h="112986">
                    <a:moveTo>
                      <a:pt x="0" y="36786"/>
                    </a:moveTo>
                    <a:cubicBezTo>
                      <a:pt x="46037" y="16148"/>
                      <a:pt x="92075" y="-4489"/>
                      <a:pt x="190500" y="8211"/>
                    </a:cubicBezTo>
                    <a:cubicBezTo>
                      <a:pt x="288925" y="20911"/>
                      <a:pt x="484717" y="112986"/>
                      <a:pt x="590550" y="112986"/>
                    </a:cubicBezTo>
                    <a:cubicBezTo>
                      <a:pt x="696383" y="112986"/>
                      <a:pt x="771525" y="24615"/>
                      <a:pt x="825500" y="8211"/>
                    </a:cubicBezTo>
                    <a:cubicBezTo>
                      <a:pt x="879475" y="-8193"/>
                      <a:pt x="896937" y="3184"/>
                      <a:pt x="914400" y="14561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87" name="TextBox 86">
            <a:extLst>
              <a:ext uri="{FF2B5EF4-FFF2-40B4-BE49-F238E27FC236}">
                <a16:creationId xmlns:a16="http://schemas.microsoft.com/office/drawing/2014/main" id="{145228C1-4197-6D4F-BEF0-85A5E127FA42}"/>
              </a:ext>
            </a:extLst>
          </p:cNvPr>
          <p:cNvSpPr txBox="1"/>
          <p:nvPr/>
        </p:nvSpPr>
        <p:spPr>
          <a:xfrm>
            <a:off x="6765984" y="6042130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F62FC5C0-709E-BB4E-BCC8-799F3BA9B16A}"/>
              </a:ext>
            </a:extLst>
          </p:cNvPr>
          <p:cNvSpPr txBox="1"/>
          <p:nvPr/>
        </p:nvSpPr>
        <p:spPr>
          <a:xfrm>
            <a:off x="8010050" y="6040506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5562E0BB-142A-1545-B844-B9456E7F3F91}"/>
              </a:ext>
            </a:extLst>
          </p:cNvPr>
          <p:cNvSpPr txBox="1"/>
          <p:nvPr/>
        </p:nvSpPr>
        <p:spPr>
          <a:xfrm>
            <a:off x="9254116" y="6053089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DD599B05-4CDF-4F48-AC4B-A905844794CC}"/>
              </a:ext>
            </a:extLst>
          </p:cNvPr>
          <p:cNvSpPr txBox="1"/>
          <p:nvPr/>
        </p:nvSpPr>
        <p:spPr>
          <a:xfrm>
            <a:off x="10498182" y="6051465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CF6042F-C503-654C-A7D7-A937C7DA96E6}"/>
              </a:ext>
            </a:extLst>
          </p:cNvPr>
          <p:cNvSpPr txBox="1"/>
          <p:nvPr/>
        </p:nvSpPr>
        <p:spPr>
          <a:xfrm>
            <a:off x="5933414" y="5183012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0BD35F00-0DA7-4D4E-BC17-5B61E488A39E}"/>
              </a:ext>
            </a:extLst>
          </p:cNvPr>
          <p:cNvSpPr txBox="1"/>
          <p:nvPr/>
        </p:nvSpPr>
        <p:spPr>
          <a:xfrm>
            <a:off x="5925264" y="3875790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DEF87A9B-2F65-6A48-860C-9F38C97DB77E}"/>
              </a:ext>
            </a:extLst>
          </p:cNvPr>
          <p:cNvSpPr txBox="1"/>
          <p:nvPr/>
        </p:nvSpPr>
        <p:spPr>
          <a:xfrm>
            <a:off x="5918274" y="2609046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5388E192-2E0C-A84C-AD8D-AA89490954FE}"/>
              </a:ext>
            </a:extLst>
          </p:cNvPr>
          <p:cNvSpPr txBox="1"/>
          <p:nvPr/>
        </p:nvSpPr>
        <p:spPr>
          <a:xfrm>
            <a:off x="5910843" y="1491014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AFD6088-2D57-9948-A7B7-E5BCEBF02D32}"/>
              </a:ext>
            </a:extLst>
          </p:cNvPr>
          <p:cNvGrpSpPr/>
          <p:nvPr/>
        </p:nvGrpSpPr>
        <p:grpSpPr>
          <a:xfrm>
            <a:off x="7676392" y="2785873"/>
            <a:ext cx="915635" cy="738234"/>
            <a:chOff x="7676392" y="2785873"/>
            <a:chExt cx="915635" cy="738234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D243065-6F6B-5B4B-86B6-F207878ED421}"/>
                </a:ext>
              </a:extLst>
            </p:cNvPr>
            <p:cNvSpPr/>
            <p:nvPr/>
          </p:nvSpPr>
          <p:spPr>
            <a:xfrm>
              <a:off x="7676392" y="2991254"/>
              <a:ext cx="91563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Stench</a:t>
              </a: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4D75D84-305C-054F-AD0F-EA4F55F92C8E}"/>
                </a:ext>
              </a:extLst>
            </p:cNvPr>
            <p:cNvGrpSpPr/>
            <p:nvPr/>
          </p:nvGrpSpPr>
          <p:grpSpPr>
            <a:xfrm>
              <a:off x="7734959" y="2785873"/>
              <a:ext cx="819731" cy="738234"/>
              <a:chOff x="7734959" y="2785873"/>
              <a:chExt cx="819731" cy="738234"/>
            </a:xfrm>
          </p:grpSpPr>
          <p:sp>
            <p:nvSpPr>
              <p:cNvPr id="117" name="Freeform 116">
                <a:extLst>
                  <a:ext uri="{FF2B5EF4-FFF2-40B4-BE49-F238E27FC236}">
                    <a16:creationId xmlns:a16="http://schemas.microsoft.com/office/drawing/2014/main" id="{3B531EB4-429F-1B47-851B-73CC68E616C9}"/>
                  </a:ext>
                </a:extLst>
              </p:cNvPr>
              <p:cNvSpPr/>
              <p:nvPr/>
            </p:nvSpPr>
            <p:spPr>
              <a:xfrm>
                <a:off x="8187106" y="2785873"/>
                <a:ext cx="92117" cy="209550"/>
              </a:xfrm>
              <a:custGeom>
                <a:avLst/>
                <a:gdLst>
                  <a:gd name="connsiteX0" fmla="*/ 92117 w 92117"/>
                  <a:gd name="connsiteY0" fmla="*/ 0 h 209550"/>
                  <a:gd name="connsiteX1" fmla="*/ 42 w 92117"/>
                  <a:gd name="connsiteY1" fmla="*/ 53975 h 209550"/>
                  <a:gd name="connsiteX2" fmla="*/ 79417 w 92117"/>
                  <a:gd name="connsiteY2" fmla="*/ 149225 h 209550"/>
                  <a:gd name="connsiteX3" fmla="*/ 25442 w 92117"/>
                  <a:gd name="connsiteY3" fmla="*/ 209550 h 209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2117" h="209550">
                    <a:moveTo>
                      <a:pt x="92117" y="0"/>
                    </a:moveTo>
                    <a:cubicBezTo>
                      <a:pt x="47138" y="14552"/>
                      <a:pt x="2159" y="29104"/>
                      <a:pt x="42" y="53975"/>
                    </a:cubicBezTo>
                    <a:cubicBezTo>
                      <a:pt x="-2075" y="78846"/>
                      <a:pt x="75184" y="123296"/>
                      <a:pt x="79417" y="149225"/>
                    </a:cubicBezTo>
                    <a:cubicBezTo>
                      <a:pt x="83650" y="175154"/>
                      <a:pt x="54546" y="192352"/>
                      <a:pt x="25442" y="209550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Freeform 117">
                <a:extLst>
                  <a:ext uri="{FF2B5EF4-FFF2-40B4-BE49-F238E27FC236}">
                    <a16:creationId xmlns:a16="http://schemas.microsoft.com/office/drawing/2014/main" id="{193D44FE-6C8C-A846-9180-3CBE95CD5B36}"/>
                  </a:ext>
                </a:extLst>
              </p:cNvPr>
              <p:cNvSpPr/>
              <p:nvPr/>
            </p:nvSpPr>
            <p:spPr>
              <a:xfrm>
                <a:off x="8309364" y="2795398"/>
                <a:ext cx="92117" cy="209550"/>
              </a:xfrm>
              <a:custGeom>
                <a:avLst/>
                <a:gdLst>
                  <a:gd name="connsiteX0" fmla="*/ 92117 w 92117"/>
                  <a:gd name="connsiteY0" fmla="*/ 0 h 209550"/>
                  <a:gd name="connsiteX1" fmla="*/ 42 w 92117"/>
                  <a:gd name="connsiteY1" fmla="*/ 53975 h 209550"/>
                  <a:gd name="connsiteX2" fmla="*/ 79417 w 92117"/>
                  <a:gd name="connsiteY2" fmla="*/ 149225 h 209550"/>
                  <a:gd name="connsiteX3" fmla="*/ 25442 w 92117"/>
                  <a:gd name="connsiteY3" fmla="*/ 209550 h 209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2117" h="209550">
                    <a:moveTo>
                      <a:pt x="92117" y="0"/>
                    </a:moveTo>
                    <a:cubicBezTo>
                      <a:pt x="47138" y="14552"/>
                      <a:pt x="2159" y="29104"/>
                      <a:pt x="42" y="53975"/>
                    </a:cubicBezTo>
                    <a:cubicBezTo>
                      <a:pt x="-2075" y="78846"/>
                      <a:pt x="75184" y="123296"/>
                      <a:pt x="79417" y="149225"/>
                    </a:cubicBezTo>
                    <a:cubicBezTo>
                      <a:pt x="83650" y="175154"/>
                      <a:pt x="54546" y="192352"/>
                      <a:pt x="25442" y="209550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Freeform 118">
                <a:extLst>
                  <a:ext uri="{FF2B5EF4-FFF2-40B4-BE49-F238E27FC236}">
                    <a16:creationId xmlns:a16="http://schemas.microsoft.com/office/drawing/2014/main" id="{0DF11C06-689A-8D4A-B4A4-DD02D5650161}"/>
                  </a:ext>
                </a:extLst>
              </p:cNvPr>
              <p:cNvSpPr/>
              <p:nvPr/>
            </p:nvSpPr>
            <p:spPr>
              <a:xfrm>
                <a:off x="8034505" y="2785873"/>
                <a:ext cx="92117" cy="209550"/>
              </a:xfrm>
              <a:custGeom>
                <a:avLst/>
                <a:gdLst>
                  <a:gd name="connsiteX0" fmla="*/ 92117 w 92117"/>
                  <a:gd name="connsiteY0" fmla="*/ 0 h 209550"/>
                  <a:gd name="connsiteX1" fmla="*/ 42 w 92117"/>
                  <a:gd name="connsiteY1" fmla="*/ 53975 h 209550"/>
                  <a:gd name="connsiteX2" fmla="*/ 79417 w 92117"/>
                  <a:gd name="connsiteY2" fmla="*/ 149225 h 209550"/>
                  <a:gd name="connsiteX3" fmla="*/ 25442 w 92117"/>
                  <a:gd name="connsiteY3" fmla="*/ 209550 h 209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2117" h="209550">
                    <a:moveTo>
                      <a:pt x="92117" y="0"/>
                    </a:moveTo>
                    <a:cubicBezTo>
                      <a:pt x="47138" y="14552"/>
                      <a:pt x="2159" y="29104"/>
                      <a:pt x="42" y="53975"/>
                    </a:cubicBezTo>
                    <a:cubicBezTo>
                      <a:pt x="-2075" y="78846"/>
                      <a:pt x="75184" y="123296"/>
                      <a:pt x="79417" y="149225"/>
                    </a:cubicBezTo>
                    <a:cubicBezTo>
                      <a:pt x="83650" y="175154"/>
                      <a:pt x="54546" y="192352"/>
                      <a:pt x="25442" y="209550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0" name="Freeform 119">
                <a:extLst>
                  <a:ext uri="{FF2B5EF4-FFF2-40B4-BE49-F238E27FC236}">
                    <a16:creationId xmlns:a16="http://schemas.microsoft.com/office/drawing/2014/main" id="{7D6D0CF0-0C77-F742-B226-15B0CDB43333}"/>
                  </a:ext>
                </a:extLst>
              </p:cNvPr>
              <p:cNvSpPr/>
              <p:nvPr/>
            </p:nvSpPr>
            <p:spPr>
              <a:xfrm>
                <a:off x="7895721" y="2804923"/>
                <a:ext cx="92117" cy="209550"/>
              </a:xfrm>
              <a:custGeom>
                <a:avLst/>
                <a:gdLst>
                  <a:gd name="connsiteX0" fmla="*/ 92117 w 92117"/>
                  <a:gd name="connsiteY0" fmla="*/ 0 h 209550"/>
                  <a:gd name="connsiteX1" fmla="*/ 42 w 92117"/>
                  <a:gd name="connsiteY1" fmla="*/ 53975 h 209550"/>
                  <a:gd name="connsiteX2" fmla="*/ 79417 w 92117"/>
                  <a:gd name="connsiteY2" fmla="*/ 149225 h 209550"/>
                  <a:gd name="connsiteX3" fmla="*/ 25442 w 92117"/>
                  <a:gd name="connsiteY3" fmla="*/ 209550 h 209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2117" h="209550">
                    <a:moveTo>
                      <a:pt x="92117" y="0"/>
                    </a:moveTo>
                    <a:cubicBezTo>
                      <a:pt x="47138" y="14552"/>
                      <a:pt x="2159" y="29104"/>
                      <a:pt x="42" y="53975"/>
                    </a:cubicBezTo>
                    <a:cubicBezTo>
                      <a:pt x="-2075" y="78846"/>
                      <a:pt x="75184" y="123296"/>
                      <a:pt x="79417" y="149225"/>
                    </a:cubicBezTo>
                    <a:cubicBezTo>
                      <a:pt x="83650" y="175154"/>
                      <a:pt x="54546" y="192352"/>
                      <a:pt x="25442" y="209550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Freeform 120">
                <a:extLst>
                  <a:ext uri="{FF2B5EF4-FFF2-40B4-BE49-F238E27FC236}">
                    <a16:creationId xmlns:a16="http://schemas.microsoft.com/office/drawing/2014/main" id="{A6CE7857-8B14-254B-9B66-3AE45EE5B8DC}"/>
                  </a:ext>
                </a:extLst>
              </p:cNvPr>
              <p:cNvSpPr/>
              <p:nvPr/>
            </p:nvSpPr>
            <p:spPr>
              <a:xfrm>
                <a:off x="7734959" y="2808684"/>
                <a:ext cx="92117" cy="209550"/>
              </a:xfrm>
              <a:custGeom>
                <a:avLst/>
                <a:gdLst>
                  <a:gd name="connsiteX0" fmla="*/ 92117 w 92117"/>
                  <a:gd name="connsiteY0" fmla="*/ 0 h 209550"/>
                  <a:gd name="connsiteX1" fmla="*/ 42 w 92117"/>
                  <a:gd name="connsiteY1" fmla="*/ 53975 h 209550"/>
                  <a:gd name="connsiteX2" fmla="*/ 79417 w 92117"/>
                  <a:gd name="connsiteY2" fmla="*/ 149225 h 209550"/>
                  <a:gd name="connsiteX3" fmla="*/ 25442 w 92117"/>
                  <a:gd name="connsiteY3" fmla="*/ 209550 h 209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2117" h="209550">
                    <a:moveTo>
                      <a:pt x="92117" y="0"/>
                    </a:moveTo>
                    <a:cubicBezTo>
                      <a:pt x="47138" y="14552"/>
                      <a:pt x="2159" y="29104"/>
                      <a:pt x="42" y="53975"/>
                    </a:cubicBezTo>
                    <a:cubicBezTo>
                      <a:pt x="-2075" y="78846"/>
                      <a:pt x="75184" y="123296"/>
                      <a:pt x="79417" y="149225"/>
                    </a:cubicBezTo>
                    <a:cubicBezTo>
                      <a:pt x="83650" y="175154"/>
                      <a:pt x="54546" y="192352"/>
                      <a:pt x="25442" y="209550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Freeform 121">
                <a:extLst>
                  <a:ext uri="{FF2B5EF4-FFF2-40B4-BE49-F238E27FC236}">
                    <a16:creationId xmlns:a16="http://schemas.microsoft.com/office/drawing/2014/main" id="{D9131251-529E-2E4F-8184-528358AE424F}"/>
                  </a:ext>
                </a:extLst>
              </p:cNvPr>
              <p:cNvSpPr/>
              <p:nvPr/>
            </p:nvSpPr>
            <p:spPr>
              <a:xfrm>
                <a:off x="8462573" y="2814448"/>
                <a:ext cx="92117" cy="209550"/>
              </a:xfrm>
              <a:custGeom>
                <a:avLst/>
                <a:gdLst>
                  <a:gd name="connsiteX0" fmla="*/ 92117 w 92117"/>
                  <a:gd name="connsiteY0" fmla="*/ 0 h 209550"/>
                  <a:gd name="connsiteX1" fmla="*/ 42 w 92117"/>
                  <a:gd name="connsiteY1" fmla="*/ 53975 h 209550"/>
                  <a:gd name="connsiteX2" fmla="*/ 79417 w 92117"/>
                  <a:gd name="connsiteY2" fmla="*/ 149225 h 209550"/>
                  <a:gd name="connsiteX3" fmla="*/ 25442 w 92117"/>
                  <a:gd name="connsiteY3" fmla="*/ 209550 h 209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2117" h="209550">
                    <a:moveTo>
                      <a:pt x="92117" y="0"/>
                    </a:moveTo>
                    <a:cubicBezTo>
                      <a:pt x="47138" y="14552"/>
                      <a:pt x="2159" y="29104"/>
                      <a:pt x="42" y="53975"/>
                    </a:cubicBezTo>
                    <a:cubicBezTo>
                      <a:pt x="-2075" y="78846"/>
                      <a:pt x="75184" y="123296"/>
                      <a:pt x="79417" y="149225"/>
                    </a:cubicBezTo>
                    <a:cubicBezTo>
                      <a:pt x="83650" y="175154"/>
                      <a:pt x="54546" y="192352"/>
                      <a:pt x="25442" y="209550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3" name="Freeform 122">
                <a:extLst>
                  <a:ext uri="{FF2B5EF4-FFF2-40B4-BE49-F238E27FC236}">
                    <a16:creationId xmlns:a16="http://schemas.microsoft.com/office/drawing/2014/main" id="{5216ECD6-9A81-AD44-8099-926BF0ABBB25}"/>
                  </a:ext>
                </a:extLst>
              </p:cNvPr>
              <p:cNvSpPr/>
              <p:nvPr/>
            </p:nvSpPr>
            <p:spPr>
              <a:xfrm>
                <a:off x="8185321" y="3314557"/>
                <a:ext cx="92117" cy="209550"/>
              </a:xfrm>
              <a:custGeom>
                <a:avLst/>
                <a:gdLst>
                  <a:gd name="connsiteX0" fmla="*/ 92117 w 92117"/>
                  <a:gd name="connsiteY0" fmla="*/ 0 h 209550"/>
                  <a:gd name="connsiteX1" fmla="*/ 42 w 92117"/>
                  <a:gd name="connsiteY1" fmla="*/ 53975 h 209550"/>
                  <a:gd name="connsiteX2" fmla="*/ 79417 w 92117"/>
                  <a:gd name="connsiteY2" fmla="*/ 149225 h 209550"/>
                  <a:gd name="connsiteX3" fmla="*/ 25442 w 92117"/>
                  <a:gd name="connsiteY3" fmla="*/ 209550 h 209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2117" h="209550">
                    <a:moveTo>
                      <a:pt x="92117" y="0"/>
                    </a:moveTo>
                    <a:cubicBezTo>
                      <a:pt x="47138" y="14552"/>
                      <a:pt x="2159" y="29104"/>
                      <a:pt x="42" y="53975"/>
                    </a:cubicBezTo>
                    <a:cubicBezTo>
                      <a:pt x="-2075" y="78846"/>
                      <a:pt x="75184" y="123296"/>
                      <a:pt x="79417" y="149225"/>
                    </a:cubicBezTo>
                    <a:cubicBezTo>
                      <a:pt x="83650" y="175154"/>
                      <a:pt x="54546" y="192352"/>
                      <a:pt x="25442" y="209550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4" name="Freeform 123">
                <a:extLst>
                  <a:ext uri="{FF2B5EF4-FFF2-40B4-BE49-F238E27FC236}">
                    <a16:creationId xmlns:a16="http://schemas.microsoft.com/office/drawing/2014/main" id="{2279B861-C0C9-9143-9A0C-687E8EF238AF}"/>
                  </a:ext>
                </a:extLst>
              </p:cNvPr>
              <p:cNvSpPr/>
              <p:nvPr/>
            </p:nvSpPr>
            <p:spPr>
              <a:xfrm>
                <a:off x="8310864" y="3296908"/>
                <a:ext cx="92117" cy="209550"/>
              </a:xfrm>
              <a:custGeom>
                <a:avLst/>
                <a:gdLst>
                  <a:gd name="connsiteX0" fmla="*/ 92117 w 92117"/>
                  <a:gd name="connsiteY0" fmla="*/ 0 h 209550"/>
                  <a:gd name="connsiteX1" fmla="*/ 42 w 92117"/>
                  <a:gd name="connsiteY1" fmla="*/ 53975 h 209550"/>
                  <a:gd name="connsiteX2" fmla="*/ 79417 w 92117"/>
                  <a:gd name="connsiteY2" fmla="*/ 149225 h 209550"/>
                  <a:gd name="connsiteX3" fmla="*/ 25442 w 92117"/>
                  <a:gd name="connsiteY3" fmla="*/ 209550 h 209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2117" h="209550">
                    <a:moveTo>
                      <a:pt x="92117" y="0"/>
                    </a:moveTo>
                    <a:cubicBezTo>
                      <a:pt x="47138" y="14552"/>
                      <a:pt x="2159" y="29104"/>
                      <a:pt x="42" y="53975"/>
                    </a:cubicBezTo>
                    <a:cubicBezTo>
                      <a:pt x="-2075" y="78846"/>
                      <a:pt x="75184" y="123296"/>
                      <a:pt x="79417" y="149225"/>
                    </a:cubicBezTo>
                    <a:cubicBezTo>
                      <a:pt x="83650" y="175154"/>
                      <a:pt x="54546" y="192352"/>
                      <a:pt x="25442" y="209550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Freeform 124">
                <a:extLst>
                  <a:ext uri="{FF2B5EF4-FFF2-40B4-BE49-F238E27FC236}">
                    <a16:creationId xmlns:a16="http://schemas.microsoft.com/office/drawing/2014/main" id="{37CC9E9E-7A63-8D4B-BA37-6C8CDD0CB7E2}"/>
                  </a:ext>
                </a:extLst>
              </p:cNvPr>
              <p:cNvSpPr/>
              <p:nvPr/>
            </p:nvSpPr>
            <p:spPr>
              <a:xfrm>
                <a:off x="8059778" y="3296908"/>
                <a:ext cx="92117" cy="209550"/>
              </a:xfrm>
              <a:custGeom>
                <a:avLst/>
                <a:gdLst>
                  <a:gd name="connsiteX0" fmla="*/ 92117 w 92117"/>
                  <a:gd name="connsiteY0" fmla="*/ 0 h 209550"/>
                  <a:gd name="connsiteX1" fmla="*/ 42 w 92117"/>
                  <a:gd name="connsiteY1" fmla="*/ 53975 h 209550"/>
                  <a:gd name="connsiteX2" fmla="*/ 79417 w 92117"/>
                  <a:gd name="connsiteY2" fmla="*/ 149225 h 209550"/>
                  <a:gd name="connsiteX3" fmla="*/ 25442 w 92117"/>
                  <a:gd name="connsiteY3" fmla="*/ 209550 h 209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2117" h="209550">
                    <a:moveTo>
                      <a:pt x="92117" y="0"/>
                    </a:moveTo>
                    <a:cubicBezTo>
                      <a:pt x="47138" y="14552"/>
                      <a:pt x="2159" y="29104"/>
                      <a:pt x="42" y="53975"/>
                    </a:cubicBezTo>
                    <a:cubicBezTo>
                      <a:pt x="-2075" y="78846"/>
                      <a:pt x="75184" y="123296"/>
                      <a:pt x="79417" y="149225"/>
                    </a:cubicBezTo>
                    <a:cubicBezTo>
                      <a:pt x="83650" y="175154"/>
                      <a:pt x="54546" y="192352"/>
                      <a:pt x="25442" y="209550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Freeform 125">
                <a:extLst>
                  <a:ext uri="{FF2B5EF4-FFF2-40B4-BE49-F238E27FC236}">
                    <a16:creationId xmlns:a16="http://schemas.microsoft.com/office/drawing/2014/main" id="{00167EDD-63A9-E642-9EFA-AAAD91C033CF}"/>
                  </a:ext>
                </a:extLst>
              </p:cNvPr>
              <p:cNvSpPr/>
              <p:nvPr/>
            </p:nvSpPr>
            <p:spPr>
              <a:xfrm>
                <a:off x="7927635" y="3283083"/>
                <a:ext cx="92117" cy="209550"/>
              </a:xfrm>
              <a:custGeom>
                <a:avLst/>
                <a:gdLst>
                  <a:gd name="connsiteX0" fmla="*/ 92117 w 92117"/>
                  <a:gd name="connsiteY0" fmla="*/ 0 h 209550"/>
                  <a:gd name="connsiteX1" fmla="*/ 42 w 92117"/>
                  <a:gd name="connsiteY1" fmla="*/ 53975 h 209550"/>
                  <a:gd name="connsiteX2" fmla="*/ 79417 w 92117"/>
                  <a:gd name="connsiteY2" fmla="*/ 149225 h 209550"/>
                  <a:gd name="connsiteX3" fmla="*/ 25442 w 92117"/>
                  <a:gd name="connsiteY3" fmla="*/ 209550 h 209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2117" h="209550">
                    <a:moveTo>
                      <a:pt x="92117" y="0"/>
                    </a:moveTo>
                    <a:cubicBezTo>
                      <a:pt x="47138" y="14552"/>
                      <a:pt x="2159" y="29104"/>
                      <a:pt x="42" y="53975"/>
                    </a:cubicBezTo>
                    <a:cubicBezTo>
                      <a:pt x="-2075" y="78846"/>
                      <a:pt x="75184" y="123296"/>
                      <a:pt x="79417" y="149225"/>
                    </a:cubicBezTo>
                    <a:cubicBezTo>
                      <a:pt x="83650" y="175154"/>
                      <a:pt x="54546" y="192352"/>
                      <a:pt x="25442" y="209550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Freeform 126">
                <a:extLst>
                  <a:ext uri="{FF2B5EF4-FFF2-40B4-BE49-F238E27FC236}">
                    <a16:creationId xmlns:a16="http://schemas.microsoft.com/office/drawing/2014/main" id="{C7308318-1CE2-CC4C-A188-EE3056145D42}"/>
                  </a:ext>
                </a:extLst>
              </p:cNvPr>
              <p:cNvSpPr/>
              <p:nvPr/>
            </p:nvSpPr>
            <p:spPr>
              <a:xfrm>
                <a:off x="7768666" y="3272264"/>
                <a:ext cx="92117" cy="209550"/>
              </a:xfrm>
              <a:custGeom>
                <a:avLst/>
                <a:gdLst>
                  <a:gd name="connsiteX0" fmla="*/ 92117 w 92117"/>
                  <a:gd name="connsiteY0" fmla="*/ 0 h 209550"/>
                  <a:gd name="connsiteX1" fmla="*/ 42 w 92117"/>
                  <a:gd name="connsiteY1" fmla="*/ 53975 h 209550"/>
                  <a:gd name="connsiteX2" fmla="*/ 79417 w 92117"/>
                  <a:gd name="connsiteY2" fmla="*/ 149225 h 209550"/>
                  <a:gd name="connsiteX3" fmla="*/ 25442 w 92117"/>
                  <a:gd name="connsiteY3" fmla="*/ 209550 h 209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2117" h="209550">
                    <a:moveTo>
                      <a:pt x="92117" y="0"/>
                    </a:moveTo>
                    <a:cubicBezTo>
                      <a:pt x="47138" y="14552"/>
                      <a:pt x="2159" y="29104"/>
                      <a:pt x="42" y="53975"/>
                    </a:cubicBezTo>
                    <a:cubicBezTo>
                      <a:pt x="-2075" y="78846"/>
                      <a:pt x="75184" y="123296"/>
                      <a:pt x="79417" y="149225"/>
                    </a:cubicBezTo>
                    <a:cubicBezTo>
                      <a:pt x="83650" y="175154"/>
                      <a:pt x="54546" y="192352"/>
                      <a:pt x="25442" y="209550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Freeform 127">
                <a:extLst>
                  <a:ext uri="{FF2B5EF4-FFF2-40B4-BE49-F238E27FC236}">
                    <a16:creationId xmlns:a16="http://schemas.microsoft.com/office/drawing/2014/main" id="{D1447560-A523-6E43-85F1-A1E3B705DA57}"/>
                  </a:ext>
                </a:extLst>
              </p:cNvPr>
              <p:cNvSpPr/>
              <p:nvPr/>
            </p:nvSpPr>
            <p:spPr>
              <a:xfrm>
                <a:off x="8430022" y="3271678"/>
                <a:ext cx="92117" cy="209550"/>
              </a:xfrm>
              <a:custGeom>
                <a:avLst/>
                <a:gdLst>
                  <a:gd name="connsiteX0" fmla="*/ 92117 w 92117"/>
                  <a:gd name="connsiteY0" fmla="*/ 0 h 209550"/>
                  <a:gd name="connsiteX1" fmla="*/ 42 w 92117"/>
                  <a:gd name="connsiteY1" fmla="*/ 53975 h 209550"/>
                  <a:gd name="connsiteX2" fmla="*/ 79417 w 92117"/>
                  <a:gd name="connsiteY2" fmla="*/ 149225 h 209550"/>
                  <a:gd name="connsiteX3" fmla="*/ 25442 w 92117"/>
                  <a:gd name="connsiteY3" fmla="*/ 209550 h 209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2117" h="209550">
                    <a:moveTo>
                      <a:pt x="92117" y="0"/>
                    </a:moveTo>
                    <a:cubicBezTo>
                      <a:pt x="47138" y="14552"/>
                      <a:pt x="2159" y="29104"/>
                      <a:pt x="42" y="53975"/>
                    </a:cubicBezTo>
                    <a:cubicBezTo>
                      <a:pt x="-2075" y="78846"/>
                      <a:pt x="75184" y="123296"/>
                      <a:pt x="79417" y="149225"/>
                    </a:cubicBezTo>
                    <a:cubicBezTo>
                      <a:pt x="83650" y="175154"/>
                      <a:pt x="54546" y="192352"/>
                      <a:pt x="25442" y="209550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29" name="Rectangle 128">
            <a:extLst>
              <a:ext uri="{FF2B5EF4-FFF2-40B4-BE49-F238E27FC236}">
                <a16:creationId xmlns:a16="http://schemas.microsoft.com/office/drawing/2014/main" id="{E10B45F7-0819-7B4A-A119-2A7F46CA42AE}"/>
              </a:ext>
            </a:extLst>
          </p:cNvPr>
          <p:cNvSpPr/>
          <p:nvPr/>
        </p:nvSpPr>
        <p:spPr>
          <a:xfrm>
            <a:off x="6293974" y="998139"/>
            <a:ext cx="1266918" cy="1249269"/>
          </a:xfrm>
          <a:prstGeom prst="rect">
            <a:avLst/>
          </a:prstGeom>
          <a:solidFill>
            <a:srgbClr val="78BEE8"/>
          </a:solidFill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BB62A774-AB6B-A448-97C1-4A21977A3B4A}"/>
              </a:ext>
            </a:extLst>
          </p:cNvPr>
          <p:cNvSpPr/>
          <p:nvPr/>
        </p:nvSpPr>
        <p:spPr>
          <a:xfrm>
            <a:off x="6295496" y="3506458"/>
            <a:ext cx="1266918" cy="1266918"/>
          </a:xfrm>
          <a:prstGeom prst="rect">
            <a:avLst/>
          </a:prstGeom>
          <a:solidFill>
            <a:srgbClr val="78BEE8"/>
          </a:solidFill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B7CE5EB3-9643-A34D-83F5-CA90DDA88FBB}"/>
              </a:ext>
            </a:extLst>
          </p:cNvPr>
          <p:cNvSpPr/>
          <p:nvPr/>
        </p:nvSpPr>
        <p:spPr>
          <a:xfrm>
            <a:off x="8820381" y="996191"/>
            <a:ext cx="1266918" cy="1249269"/>
          </a:xfrm>
          <a:prstGeom prst="rect">
            <a:avLst/>
          </a:prstGeom>
          <a:solidFill>
            <a:srgbClr val="78BEE8"/>
          </a:solidFill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2738B23F-671A-6F45-9586-CF2FB7FB1291}"/>
              </a:ext>
            </a:extLst>
          </p:cNvPr>
          <p:cNvSpPr/>
          <p:nvPr/>
        </p:nvSpPr>
        <p:spPr>
          <a:xfrm>
            <a:off x="10081831" y="2240216"/>
            <a:ext cx="1266918" cy="1249269"/>
          </a:xfrm>
          <a:prstGeom prst="rect">
            <a:avLst/>
          </a:prstGeom>
          <a:solidFill>
            <a:srgbClr val="78BEE8"/>
          </a:solidFill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6E5F8A34-3990-CC4E-9875-FD6A98505AF5}"/>
              </a:ext>
            </a:extLst>
          </p:cNvPr>
          <p:cNvSpPr/>
          <p:nvPr/>
        </p:nvSpPr>
        <p:spPr>
          <a:xfrm>
            <a:off x="8815352" y="3520846"/>
            <a:ext cx="1266918" cy="1249269"/>
          </a:xfrm>
          <a:prstGeom prst="rect">
            <a:avLst/>
          </a:prstGeom>
          <a:solidFill>
            <a:srgbClr val="78BEE8"/>
          </a:solidFill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AB0EB232-7927-CF4B-870F-4F6FAF6E9916}"/>
              </a:ext>
            </a:extLst>
          </p:cNvPr>
          <p:cNvSpPr/>
          <p:nvPr/>
        </p:nvSpPr>
        <p:spPr>
          <a:xfrm>
            <a:off x="7562415" y="4782103"/>
            <a:ext cx="1266918" cy="1249269"/>
          </a:xfrm>
          <a:prstGeom prst="rect">
            <a:avLst/>
          </a:prstGeom>
          <a:solidFill>
            <a:srgbClr val="78BEE8"/>
          </a:solidFill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5314F80E-9862-A14A-8DDA-484A0C6DA016}"/>
              </a:ext>
            </a:extLst>
          </p:cNvPr>
          <p:cNvSpPr/>
          <p:nvPr/>
        </p:nvSpPr>
        <p:spPr>
          <a:xfrm>
            <a:off x="10081831" y="4782103"/>
            <a:ext cx="1266918" cy="1249269"/>
          </a:xfrm>
          <a:prstGeom prst="rect">
            <a:avLst/>
          </a:prstGeom>
          <a:solidFill>
            <a:srgbClr val="78BEE8"/>
          </a:solidFill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2371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9" grpId="0" animBg="1"/>
      <p:bldP spid="130" grpId="0" animBg="1"/>
      <p:bldP spid="131" grpId="0" animBg="1"/>
      <p:bldP spid="133" grpId="0" animBg="1"/>
      <p:bldP spid="134" grpId="0" animBg="1"/>
      <p:bldP spid="135" grpId="0" animBg="1"/>
      <p:bldP spid="13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664E13-4AF8-044D-9B57-F8C9D2A929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Wampa</a:t>
            </a:r>
            <a:r>
              <a:rPr lang="en-US" dirty="0"/>
              <a:t> World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024B31-A3F2-9A4E-8CCD-925F436433F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b="1" dirty="0"/>
              <a:t>Deterministic, discrete, static, single-agent </a:t>
            </a:r>
            <a:r>
              <a:rPr lang="en-US" dirty="0"/>
              <a:t>(</a:t>
            </a:r>
            <a:r>
              <a:rPr lang="en-US" dirty="0" err="1"/>
              <a:t>Wampa</a:t>
            </a:r>
            <a:r>
              <a:rPr lang="en-US" dirty="0"/>
              <a:t> doesn’t move)</a:t>
            </a:r>
          </a:p>
          <a:p>
            <a:endParaRPr lang="en-US" dirty="0"/>
          </a:p>
          <a:p>
            <a:r>
              <a:rPr lang="en-US" b="1" dirty="0"/>
              <a:t>Sequential </a:t>
            </a:r>
            <a:r>
              <a:rPr lang="en-US" dirty="0"/>
              <a:t>because reward doesn’t come for many steps</a:t>
            </a:r>
            <a:endParaRPr lang="en-US" b="1" dirty="0"/>
          </a:p>
          <a:p>
            <a:endParaRPr lang="en-US" dirty="0"/>
          </a:p>
          <a:p>
            <a:r>
              <a:rPr lang="en-US" b="1" dirty="0"/>
              <a:t>Partially observable </a:t>
            </a:r>
            <a:r>
              <a:rPr lang="en-US" dirty="0"/>
              <a:t>because some parts of the state are not directly perceivable:</a:t>
            </a:r>
          </a:p>
          <a:p>
            <a:r>
              <a:rPr lang="en-US" b="1" dirty="0"/>
              <a:t>- </a:t>
            </a:r>
            <a:r>
              <a:rPr lang="en-US" dirty="0"/>
              <a:t>Location of Luke, </a:t>
            </a:r>
            <a:r>
              <a:rPr lang="en-US" dirty="0" err="1"/>
              <a:t>Wampa</a:t>
            </a:r>
            <a:r>
              <a:rPr lang="en-US" dirty="0"/>
              <a:t>, and pits aren’t directly observable. </a:t>
            </a:r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69DB93BE-C0EC-2141-8069-69F839522D17}"/>
              </a:ext>
            </a:extLst>
          </p:cNvPr>
          <p:cNvGrpSpPr/>
          <p:nvPr/>
        </p:nvGrpSpPr>
        <p:grpSpPr>
          <a:xfrm>
            <a:off x="6288506" y="1009755"/>
            <a:ext cx="5740778" cy="5032375"/>
            <a:chOff x="6096000" y="1337014"/>
            <a:chExt cx="5740778" cy="5032375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577EB646-2F66-7C4D-8B11-F3C11A18321A}"/>
                </a:ext>
              </a:extLst>
            </p:cNvPr>
            <p:cNvGrpSpPr/>
            <p:nvPr/>
          </p:nvGrpSpPr>
          <p:grpSpPr>
            <a:xfrm>
              <a:off x="6096000" y="1337014"/>
              <a:ext cx="5740778" cy="5032375"/>
              <a:chOff x="6456556" y="1825625"/>
              <a:chExt cx="4143414" cy="3632123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1CA8DDE8-F81F-0D47-A5E6-1AF3007F3FE7}"/>
                  </a:ext>
                </a:extLst>
              </p:cNvPr>
              <p:cNvSpPr/>
              <p:nvPr/>
            </p:nvSpPr>
            <p:spPr>
              <a:xfrm>
                <a:off x="6456556" y="1825625"/>
                <a:ext cx="914400" cy="914400"/>
              </a:xfrm>
              <a:prstGeom prst="rect">
                <a:avLst/>
              </a:prstGeom>
              <a:solidFill>
                <a:srgbClr val="78BEE8"/>
              </a:solidFill>
              <a:ln w="508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Stench</a:t>
                </a:r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CF77E65B-F07D-9547-AED8-A43FFB54BAA1}"/>
                  </a:ext>
                </a:extLst>
              </p:cNvPr>
              <p:cNvSpPr/>
              <p:nvPr/>
            </p:nvSpPr>
            <p:spPr>
              <a:xfrm>
                <a:off x="8285356" y="1825625"/>
                <a:ext cx="914400" cy="914400"/>
              </a:xfrm>
              <a:prstGeom prst="rect">
                <a:avLst/>
              </a:prstGeom>
              <a:solidFill>
                <a:srgbClr val="78BEE8"/>
              </a:solidFill>
              <a:ln w="508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Breeze</a:t>
                </a: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53ABD629-FEA3-F94E-9CBC-E9B92F6C13FA}"/>
                  </a:ext>
                </a:extLst>
              </p:cNvPr>
              <p:cNvSpPr/>
              <p:nvPr/>
            </p:nvSpPr>
            <p:spPr>
              <a:xfrm>
                <a:off x="7370956" y="1825625"/>
                <a:ext cx="914400" cy="914400"/>
              </a:xfrm>
              <a:prstGeom prst="rect">
                <a:avLst/>
              </a:prstGeom>
              <a:solidFill>
                <a:srgbClr val="78BEE8"/>
              </a:solidFill>
              <a:ln w="508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12701505-1F9C-364E-A8B1-D64A0DAEC3F4}"/>
                  </a:ext>
                </a:extLst>
              </p:cNvPr>
              <p:cNvSpPr/>
              <p:nvPr/>
            </p:nvSpPr>
            <p:spPr>
              <a:xfrm>
                <a:off x="9199756" y="1825625"/>
                <a:ext cx="914400" cy="914400"/>
              </a:xfrm>
              <a:prstGeom prst="rect">
                <a:avLst/>
              </a:prstGeom>
              <a:solidFill>
                <a:srgbClr val="78BEE8"/>
              </a:solidFill>
              <a:ln w="508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0E86AF3-F9BB-D442-8811-A076D13B850D}"/>
                  </a:ext>
                </a:extLst>
              </p:cNvPr>
              <p:cNvSpPr txBox="1"/>
              <p:nvPr/>
            </p:nvSpPr>
            <p:spPr>
              <a:xfrm>
                <a:off x="10415239" y="3401122"/>
                <a:ext cx="1847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D0665D60-0E52-364B-B54B-D8C4877EF059}"/>
                  </a:ext>
                </a:extLst>
              </p:cNvPr>
              <p:cNvSpPr/>
              <p:nvPr/>
            </p:nvSpPr>
            <p:spPr>
              <a:xfrm>
                <a:off x="6456556" y="2714548"/>
                <a:ext cx="914400" cy="9144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508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EDE63429-6A24-4D4A-B231-D9AB0AD4F7AE}"/>
                  </a:ext>
                </a:extLst>
              </p:cNvPr>
              <p:cNvSpPr/>
              <p:nvPr/>
            </p:nvSpPr>
            <p:spPr>
              <a:xfrm>
                <a:off x="7370956" y="2714548"/>
                <a:ext cx="914400" cy="9144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508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34090417-391D-9D42-B2AF-7651F8FAA873}"/>
                  </a:ext>
                </a:extLst>
              </p:cNvPr>
              <p:cNvSpPr/>
              <p:nvPr/>
            </p:nvSpPr>
            <p:spPr>
              <a:xfrm>
                <a:off x="9199756" y="2714548"/>
                <a:ext cx="914400" cy="914400"/>
              </a:xfrm>
              <a:prstGeom prst="rect">
                <a:avLst/>
              </a:prstGeom>
              <a:solidFill>
                <a:srgbClr val="78BEE8"/>
              </a:solidFill>
              <a:ln w="508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Breeze</a:t>
                </a:r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87B8EC6F-313C-C848-8DBB-352118CA1948}"/>
                  </a:ext>
                </a:extLst>
              </p:cNvPr>
              <p:cNvSpPr/>
              <p:nvPr/>
            </p:nvSpPr>
            <p:spPr>
              <a:xfrm>
                <a:off x="8285356" y="2714548"/>
                <a:ext cx="914400" cy="914400"/>
              </a:xfrm>
              <a:prstGeom prst="rect">
                <a:avLst/>
              </a:prstGeom>
              <a:solidFill>
                <a:srgbClr val="78BEE8"/>
              </a:solidFill>
              <a:ln w="508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607A150D-3160-3F4B-890F-5EDE1A70091B}"/>
                  </a:ext>
                </a:extLst>
              </p:cNvPr>
              <p:cNvSpPr/>
              <p:nvPr/>
            </p:nvSpPr>
            <p:spPr>
              <a:xfrm>
                <a:off x="6456556" y="3628948"/>
                <a:ext cx="914400" cy="914400"/>
              </a:xfrm>
              <a:prstGeom prst="rect">
                <a:avLst/>
              </a:prstGeom>
              <a:solidFill>
                <a:srgbClr val="78BEE8"/>
              </a:solidFill>
              <a:ln w="508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Stench</a:t>
                </a:r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C02244BB-F57F-B946-B5A4-4CA0A64D5426}"/>
                  </a:ext>
                </a:extLst>
              </p:cNvPr>
              <p:cNvSpPr/>
              <p:nvPr/>
            </p:nvSpPr>
            <p:spPr>
              <a:xfrm>
                <a:off x="7370956" y="3628948"/>
                <a:ext cx="914400" cy="914400"/>
              </a:xfrm>
              <a:prstGeom prst="rect">
                <a:avLst/>
              </a:prstGeom>
              <a:solidFill>
                <a:srgbClr val="78BEE8"/>
              </a:solidFill>
              <a:ln w="508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5230D9D0-37E7-794E-88DF-6CC8D1671800}"/>
                  </a:ext>
                </a:extLst>
              </p:cNvPr>
              <p:cNvSpPr/>
              <p:nvPr/>
            </p:nvSpPr>
            <p:spPr>
              <a:xfrm>
                <a:off x="8285356" y="3628948"/>
                <a:ext cx="914400" cy="914400"/>
              </a:xfrm>
              <a:prstGeom prst="rect">
                <a:avLst/>
              </a:prstGeom>
              <a:solidFill>
                <a:srgbClr val="78BEE8"/>
              </a:solidFill>
              <a:ln w="508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Breeze</a:t>
                </a:r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40FF8018-FFB3-6242-AE9D-18C68C3FC7DB}"/>
                  </a:ext>
                </a:extLst>
              </p:cNvPr>
              <p:cNvSpPr/>
              <p:nvPr/>
            </p:nvSpPr>
            <p:spPr>
              <a:xfrm>
                <a:off x="9199756" y="3628948"/>
                <a:ext cx="914400" cy="914400"/>
              </a:xfrm>
              <a:prstGeom prst="rect">
                <a:avLst/>
              </a:prstGeom>
              <a:solidFill>
                <a:srgbClr val="78BEE8"/>
              </a:solidFill>
              <a:ln w="508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991B4AF6-830F-6B4E-A6F9-C4A9150B2E5C}"/>
                  </a:ext>
                </a:extLst>
              </p:cNvPr>
              <p:cNvSpPr/>
              <p:nvPr/>
            </p:nvSpPr>
            <p:spPr>
              <a:xfrm>
                <a:off x="6456556" y="4543348"/>
                <a:ext cx="914400" cy="9144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508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9ABD1673-6571-6A4D-AB33-2794D24C7E2E}"/>
                  </a:ext>
                </a:extLst>
              </p:cNvPr>
              <p:cNvSpPr/>
              <p:nvPr/>
            </p:nvSpPr>
            <p:spPr>
              <a:xfrm>
                <a:off x="7370956" y="4543348"/>
                <a:ext cx="914400" cy="914400"/>
              </a:xfrm>
              <a:prstGeom prst="rect">
                <a:avLst/>
              </a:prstGeom>
              <a:solidFill>
                <a:srgbClr val="78BEE8"/>
              </a:solidFill>
              <a:ln w="508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Breeze</a:t>
                </a: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2A871E26-694D-4141-A9AC-F1EDFEFDA1BA}"/>
                  </a:ext>
                </a:extLst>
              </p:cNvPr>
              <p:cNvSpPr/>
              <p:nvPr/>
            </p:nvSpPr>
            <p:spPr>
              <a:xfrm>
                <a:off x="8285356" y="4543348"/>
                <a:ext cx="914400" cy="914400"/>
              </a:xfrm>
              <a:prstGeom prst="rect">
                <a:avLst/>
              </a:prstGeom>
              <a:solidFill>
                <a:srgbClr val="78BEE8"/>
              </a:solidFill>
              <a:ln w="508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66CF050-7B50-DE45-BF3C-DB556D191685}"/>
                  </a:ext>
                </a:extLst>
              </p:cNvPr>
              <p:cNvSpPr/>
              <p:nvPr/>
            </p:nvSpPr>
            <p:spPr>
              <a:xfrm>
                <a:off x="9199756" y="4543348"/>
                <a:ext cx="914400" cy="914400"/>
              </a:xfrm>
              <a:prstGeom prst="rect">
                <a:avLst/>
              </a:prstGeom>
              <a:solidFill>
                <a:srgbClr val="78BEE8"/>
              </a:solidFill>
              <a:ln w="508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Breeze</a:t>
                </a:r>
              </a:p>
            </p:txBody>
          </p:sp>
        </p:grp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919B38D3-135F-C446-9F3D-FC603570C7AF}"/>
                </a:ext>
              </a:extLst>
            </p:cNvPr>
            <p:cNvSpPr/>
            <p:nvPr/>
          </p:nvSpPr>
          <p:spPr>
            <a:xfrm>
              <a:off x="8750805" y="2721858"/>
              <a:ext cx="1024981" cy="99576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PIT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CB10C91-80FC-0848-A326-10FA17A13033}"/>
                </a:ext>
              </a:extLst>
            </p:cNvPr>
            <p:cNvSpPr/>
            <p:nvPr/>
          </p:nvSpPr>
          <p:spPr>
            <a:xfrm>
              <a:off x="10017723" y="1454941"/>
              <a:ext cx="1024981" cy="99576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PIT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0E9E6583-1B6B-AF44-9ECD-D69E5205C93A}"/>
                </a:ext>
              </a:extLst>
            </p:cNvPr>
            <p:cNvSpPr/>
            <p:nvPr/>
          </p:nvSpPr>
          <p:spPr>
            <a:xfrm>
              <a:off x="8750805" y="5238046"/>
              <a:ext cx="1024981" cy="99576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PIT</a:t>
              </a:r>
            </a:p>
          </p:txBody>
        </p: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41F410CD-49D2-C948-8F2B-DBD5CA645A37}"/>
                </a:ext>
              </a:extLst>
            </p:cNvPr>
            <p:cNvGrpSpPr/>
            <p:nvPr/>
          </p:nvGrpSpPr>
          <p:grpSpPr>
            <a:xfrm>
              <a:off x="6297861" y="1597025"/>
              <a:ext cx="819731" cy="238125"/>
              <a:chOff x="6297861" y="1597025"/>
              <a:chExt cx="819731" cy="238125"/>
            </a:xfrm>
          </p:grpSpPr>
          <p:sp>
            <p:nvSpPr>
              <p:cNvPr id="33" name="Freeform 32">
                <a:extLst>
                  <a:ext uri="{FF2B5EF4-FFF2-40B4-BE49-F238E27FC236}">
                    <a16:creationId xmlns:a16="http://schemas.microsoft.com/office/drawing/2014/main" id="{54B5178A-CA35-FD49-A781-49E668B4B0F8}"/>
                  </a:ext>
                </a:extLst>
              </p:cNvPr>
              <p:cNvSpPr/>
              <p:nvPr/>
            </p:nvSpPr>
            <p:spPr>
              <a:xfrm>
                <a:off x="6750008" y="1597025"/>
                <a:ext cx="92117" cy="209550"/>
              </a:xfrm>
              <a:custGeom>
                <a:avLst/>
                <a:gdLst>
                  <a:gd name="connsiteX0" fmla="*/ 92117 w 92117"/>
                  <a:gd name="connsiteY0" fmla="*/ 0 h 209550"/>
                  <a:gd name="connsiteX1" fmla="*/ 42 w 92117"/>
                  <a:gd name="connsiteY1" fmla="*/ 53975 h 209550"/>
                  <a:gd name="connsiteX2" fmla="*/ 79417 w 92117"/>
                  <a:gd name="connsiteY2" fmla="*/ 149225 h 209550"/>
                  <a:gd name="connsiteX3" fmla="*/ 25442 w 92117"/>
                  <a:gd name="connsiteY3" fmla="*/ 209550 h 209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2117" h="209550">
                    <a:moveTo>
                      <a:pt x="92117" y="0"/>
                    </a:moveTo>
                    <a:cubicBezTo>
                      <a:pt x="47138" y="14552"/>
                      <a:pt x="2159" y="29104"/>
                      <a:pt x="42" y="53975"/>
                    </a:cubicBezTo>
                    <a:cubicBezTo>
                      <a:pt x="-2075" y="78846"/>
                      <a:pt x="75184" y="123296"/>
                      <a:pt x="79417" y="149225"/>
                    </a:cubicBezTo>
                    <a:cubicBezTo>
                      <a:pt x="83650" y="175154"/>
                      <a:pt x="54546" y="192352"/>
                      <a:pt x="25442" y="209550"/>
                    </a:cubicBezTo>
                  </a:path>
                </a:pathLst>
              </a:cu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Freeform 33">
                <a:extLst>
                  <a:ext uri="{FF2B5EF4-FFF2-40B4-BE49-F238E27FC236}">
                    <a16:creationId xmlns:a16="http://schemas.microsoft.com/office/drawing/2014/main" id="{075E1669-BBB2-FC47-BAF9-CAFB282A2BD8}"/>
                  </a:ext>
                </a:extLst>
              </p:cNvPr>
              <p:cNvSpPr/>
              <p:nvPr/>
            </p:nvSpPr>
            <p:spPr>
              <a:xfrm>
                <a:off x="6872266" y="1606550"/>
                <a:ext cx="92117" cy="209550"/>
              </a:xfrm>
              <a:custGeom>
                <a:avLst/>
                <a:gdLst>
                  <a:gd name="connsiteX0" fmla="*/ 92117 w 92117"/>
                  <a:gd name="connsiteY0" fmla="*/ 0 h 209550"/>
                  <a:gd name="connsiteX1" fmla="*/ 42 w 92117"/>
                  <a:gd name="connsiteY1" fmla="*/ 53975 h 209550"/>
                  <a:gd name="connsiteX2" fmla="*/ 79417 w 92117"/>
                  <a:gd name="connsiteY2" fmla="*/ 149225 h 209550"/>
                  <a:gd name="connsiteX3" fmla="*/ 25442 w 92117"/>
                  <a:gd name="connsiteY3" fmla="*/ 209550 h 209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2117" h="209550">
                    <a:moveTo>
                      <a:pt x="92117" y="0"/>
                    </a:moveTo>
                    <a:cubicBezTo>
                      <a:pt x="47138" y="14552"/>
                      <a:pt x="2159" y="29104"/>
                      <a:pt x="42" y="53975"/>
                    </a:cubicBezTo>
                    <a:cubicBezTo>
                      <a:pt x="-2075" y="78846"/>
                      <a:pt x="75184" y="123296"/>
                      <a:pt x="79417" y="149225"/>
                    </a:cubicBezTo>
                    <a:cubicBezTo>
                      <a:pt x="83650" y="175154"/>
                      <a:pt x="54546" y="192352"/>
                      <a:pt x="25442" y="209550"/>
                    </a:cubicBezTo>
                  </a:path>
                </a:pathLst>
              </a:cu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Freeform 34">
                <a:extLst>
                  <a:ext uri="{FF2B5EF4-FFF2-40B4-BE49-F238E27FC236}">
                    <a16:creationId xmlns:a16="http://schemas.microsoft.com/office/drawing/2014/main" id="{5EEBBDF9-7D58-2147-9A38-CCA0DCF4F034}"/>
                  </a:ext>
                </a:extLst>
              </p:cNvPr>
              <p:cNvSpPr/>
              <p:nvPr/>
            </p:nvSpPr>
            <p:spPr>
              <a:xfrm>
                <a:off x="6597407" y="1597025"/>
                <a:ext cx="92117" cy="209550"/>
              </a:xfrm>
              <a:custGeom>
                <a:avLst/>
                <a:gdLst>
                  <a:gd name="connsiteX0" fmla="*/ 92117 w 92117"/>
                  <a:gd name="connsiteY0" fmla="*/ 0 h 209550"/>
                  <a:gd name="connsiteX1" fmla="*/ 42 w 92117"/>
                  <a:gd name="connsiteY1" fmla="*/ 53975 h 209550"/>
                  <a:gd name="connsiteX2" fmla="*/ 79417 w 92117"/>
                  <a:gd name="connsiteY2" fmla="*/ 149225 h 209550"/>
                  <a:gd name="connsiteX3" fmla="*/ 25442 w 92117"/>
                  <a:gd name="connsiteY3" fmla="*/ 209550 h 209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2117" h="209550">
                    <a:moveTo>
                      <a:pt x="92117" y="0"/>
                    </a:moveTo>
                    <a:cubicBezTo>
                      <a:pt x="47138" y="14552"/>
                      <a:pt x="2159" y="29104"/>
                      <a:pt x="42" y="53975"/>
                    </a:cubicBezTo>
                    <a:cubicBezTo>
                      <a:pt x="-2075" y="78846"/>
                      <a:pt x="75184" y="123296"/>
                      <a:pt x="79417" y="149225"/>
                    </a:cubicBezTo>
                    <a:cubicBezTo>
                      <a:pt x="83650" y="175154"/>
                      <a:pt x="54546" y="192352"/>
                      <a:pt x="25442" y="209550"/>
                    </a:cubicBezTo>
                  </a:path>
                </a:pathLst>
              </a:cu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6" name="Freeform 35">
                <a:extLst>
                  <a:ext uri="{FF2B5EF4-FFF2-40B4-BE49-F238E27FC236}">
                    <a16:creationId xmlns:a16="http://schemas.microsoft.com/office/drawing/2014/main" id="{709EE927-963D-E24B-AD9C-82FB41B8BB9C}"/>
                  </a:ext>
                </a:extLst>
              </p:cNvPr>
              <p:cNvSpPr/>
              <p:nvPr/>
            </p:nvSpPr>
            <p:spPr>
              <a:xfrm>
                <a:off x="6458623" y="1616075"/>
                <a:ext cx="92117" cy="209550"/>
              </a:xfrm>
              <a:custGeom>
                <a:avLst/>
                <a:gdLst>
                  <a:gd name="connsiteX0" fmla="*/ 92117 w 92117"/>
                  <a:gd name="connsiteY0" fmla="*/ 0 h 209550"/>
                  <a:gd name="connsiteX1" fmla="*/ 42 w 92117"/>
                  <a:gd name="connsiteY1" fmla="*/ 53975 h 209550"/>
                  <a:gd name="connsiteX2" fmla="*/ 79417 w 92117"/>
                  <a:gd name="connsiteY2" fmla="*/ 149225 h 209550"/>
                  <a:gd name="connsiteX3" fmla="*/ 25442 w 92117"/>
                  <a:gd name="connsiteY3" fmla="*/ 209550 h 209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2117" h="209550">
                    <a:moveTo>
                      <a:pt x="92117" y="0"/>
                    </a:moveTo>
                    <a:cubicBezTo>
                      <a:pt x="47138" y="14552"/>
                      <a:pt x="2159" y="29104"/>
                      <a:pt x="42" y="53975"/>
                    </a:cubicBezTo>
                    <a:cubicBezTo>
                      <a:pt x="-2075" y="78846"/>
                      <a:pt x="75184" y="123296"/>
                      <a:pt x="79417" y="149225"/>
                    </a:cubicBezTo>
                    <a:cubicBezTo>
                      <a:pt x="83650" y="175154"/>
                      <a:pt x="54546" y="192352"/>
                      <a:pt x="25442" y="209550"/>
                    </a:cubicBezTo>
                  </a:path>
                </a:pathLst>
              </a:cu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Freeform 36">
                <a:extLst>
                  <a:ext uri="{FF2B5EF4-FFF2-40B4-BE49-F238E27FC236}">
                    <a16:creationId xmlns:a16="http://schemas.microsoft.com/office/drawing/2014/main" id="{E92FBB36-ACDE-6D42-9D7F-98B6D904958A}"/>
                  </a:ext>
                </a:extLst>
              </p:cNvPr>
              <p:cNvSpPr/>
              <p:nvPr/>
            </p:nvSpPr>
            <p:spPr>
              <a:xfrm>
                <a:off x="6297861" y="1619836"/>
                <a:ext cx="92117" cy="209550"/>
              </a:xfrm>
              <a:custGeom>
                <a:avLst/>
                <a:gdLst>
                  <a:gd name="connsiteX0" fmla="*/ 92117 w 92117"/>
                  <a:gd name="connsiteY0" fmla="*/ 0 h 209550"/>
                  <a:gd name="connsiteX1" fmla="*/ 42 w 92117"/>
                  <a:gd name="connsiteY1" fmla="*/ 53975 h 209550"/>
                  <a:gd name="connsiteX2" fmla="*/ 79417 w 92117"/>
                  <a:gd name="connsiteY2" fmla="*/ 149225 h 209550"/>
                  <a:gd name="connsiteX3" fmla="*/ 25442 w 92117"/>
                  <a:gd name="connsiteY3" fmla="*/ 209550 h 209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2117" h="209550">
                    <a:moveTo>
                      <a:pt x="92117" y="0"/>
                    </a:moveTo>
                    <a:cubicBezTo>
                      <a:pt x="47138" y="14552"/>
                      <a:pt x="2159" y="29104"/>
                      <a:pt x="42" y="53975"/>
                    </a:cubicBezTo>
                    <a:cubicBezTo>
                      <a:pt x="-2075" y="78846"/>
                      <a:pt x="75184" y="123296"/>
                      <a:pt x="79417" y="149225"/>
                    </a:cubicBezTo>
                    <a:cubicBezTo>
                      <a:pt x="83650" y="175154"/>
                      <a:pt x="54546" y="192352"/>
                      <a:pt x="25442" y="209550"/>
                    </a:cubicBezTo>
                  </a:path>
                </a:pathLst>
              </a:cu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Freeform 37">
                <a:extLst>
                  <a:ext uri="{FF2B5EF4-FFF2-40B4-BE49-F238E27FC236}">
                    <a16:creationId xmlns:a16="http://schemas.microsoft.com/office/drawing/2014/main" id="{A87B8597-C0C2-6A44-BD59-8C49C31AF0C9}"/>
                  </a:ext>
                </a:extLst>
              </p:cNvPr>
              <p:cNvSpPr/>
              <p:nvPr/>
            </p:nvSpPr>
            <p:spPr>
              <a:xfrm>
                <a:off x="7025475" y="1625600"/>
                <a:ext cx="92117" cy="209550"/>
              </a:xfrm>
              <a:custGeom>
                <a:avLst/>
                <a:gdLst>
                  <a:gd name="connsiteX0" fmla="*/ 92117 w 92117"/>
                  <a:gd name="connsiteY0" fmla="*/ 0 h 209550"/>
                  <a:gd name="connsiteX1" fmla="*/ 42 w 92117"/>
                  <a:gd name="connsiteY1" fmla="*/ 53975 h 209550"/>
                  <a:gd name="connsiteX2" fmla="*/ 79417 w 92117"/>
                  <a:gd name="connsiteY2" fmla="*/ 149225 h 209550"/>
                  <a:gd name="connsiteX3" fmla="*/ 25442 w 92117"/>
                  <a:gd name="connsiteY3" fmla="*/ 209550 h 209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2117" h="209550">
                    <a:moveTo>
                      <a:pt x="92117" y="0"/>
                    </a:moveTo>
                    <a:cubicBezTo>
                      <a:pt x="47138" y="14552"/>
                      <a:pt x="2159" y="29104"/>
                      <a:pt x="42" y="53975"/>
                    </a:cubicBezTo>
                    <a:cubicBezTo>
                      <a:pt x="-2075" y="78846"/>
                      <a:pt x="75184" y="123296"/>
                      <a:pt x="79417" y="149225"/>
                    </a:cubicBezTo>
                    <a:cubicBezTo>
                      <a:pt x="83650" y="175154"/>
                      <a:pt x="54546" y="192352"/>
                      <a:pt x="25442" y="209550"/>
                    </a:cubicBezTo>
                  </a:path>
                </a:pathLst>
              </a:cu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6176E962-E426-AB4A-97FD-F9C9EE16688E}"/>
                </a:ext>
              </a:extLst>
            </p:cNvPr>
            <p:cNvGrpSpPr/>
            <p:nvPr/>
          </p:nvGrpSpPr>
          <p:grpSpPr>
            <a:xfrm>
              <a:off x="6331568" y="2082830"/>
              <a:ext cx="753473" cy="252429"/>
              <a:chOff x="6179168" y="1930430"/>
              <a:chExt cx="753473" cy="252429"/>
            </a:xfrm>
          </p:grpSpPr>
          <p:sp>
            <p:nvSpPr>
              <p:cNvPr id="41" name="Freeform 40">
                <a:extLst>
                  <a:ext uri="{FF2B5EF4-FFF2-40B4-BE49-F238E27FC236}">
                    <a16:creationId xmlns:a16="http://schemas.microsoft.com/office/drawing/2014/main" id="{121DFFEF-3112-8E4B-AC4F-56235A176E22}"/>
                  </a:ext>
                </a:extLst>
              </p:cNvPr>
              <p:cNvSpPr/>
              <p:nvPr/>
            </p:nvSpPr>
            <p:spPr>
              <a:xfrm>
                <a:off x="6595823" y="1973309"/>
                <a:ext cx="92117" cy="209550"/>
              </a:xfrm>
              <a:custGeom>
                <a:avLst/>
                <a:gdLst>
                  <a:gd name="connsiteX0" fmla="*/ 92117 w 92117"/>
                  <a:gd name="connsiteY0" fmla="*/ 0 h 209550"/>
                  <a:gd name="connsiteX1" fmla="*/ 42 w 92117"/>
                  <a:gd name="connsiteY1" fmla="*/ 53975 h 209550"/>
                  <a:gd name="connsiteX2" fmla="*/ 79417 w 92117"/>
                  <a:gd name="connsiteY2" fmla="*/ 149225 h 209550"/>
                  <a:gd name="connsiteX3" fmla="*/ 25442 w 92117"/>
                  <a:gd name="connsiteY3" fmla="*/ 209550 h 209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2117" h="209550">
                    <a:moveTo>
                      <a:pt x="92117" y="0"/>
                    </a:moveTo>
                    <a:cubicBezTo>
                      <a:pt x="47138" y="14552"/>
                      <a:pt x="2159" y="29104"/>
                      <a:pt x="42" y="53975"/>
                    </a:cubicBezTo>
                    <a:cubicBezTo>
                      <a:pt x="-2075" y="78846"/>
                      <a:pt x="75184" y="123296"/>
                      <a:pt x="79417" y="149225"/>
                    </a:cubicBezTo>
                    <a:cubicBezTo>
                      <a:pt x="83650" y="175154"/>
                      <a:pt x="54546" y="192352"/>
                      <a:pt x="25442" y="209550"/>
                    </a:cubicBezTo>
                  </a:path>
                </a:pathLst>
              </a:cu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2" name="Freeform 41">
                <a:extLst>
                  <a:ext uri="{FF2B5EF4-FFF2-40B4-BE49-F238E27FC236}">
                    <a16:creationId xmlns:a16="http://schemas.microsoft.com/office/drawing/2014/main" id="{6798CBE0-C30A-044D-9BE5-43B1EF3C2697}"/>
                  </a:ext>
                </a:extLst>
              </p:cNvPr>
              <p:cNvSpPr/>
              <p:nvPr/>
            </p:nvSpPr>
            <p:spPr>
              <a:xfrm>
                <a:off x="6721366" y="1955660"/>
                <a:ext cx="92117" cy="209550"/>
              </a:xfrm>
              <a:custGeom>
                <a:avLst/>
                <a:gdLst>
                  <a:gd name="connsiteX0" fmla="*/ 92117 w 92117"/>
                  <a:gd name="connsiteY0" fmla="*/ 0 h 209550"/>
                  <a:gd name="connsiteX1" fmla="*/ 42 w 92117"/>
                  <a:gd name="connsiteY1" fmla="*/ 53975 h 209550"/>
                  <a:gd name="connsiteX2" fmla="*/ 79417 w 92117"/>
                  <a:gd name="connsiteY2" fmla="*/ 149225 h 209550"/>
                  <a:gd name="connsiteX3" fmla="*/ 25442 w 92117"/>
                  <a:gd name="connsiteY3" fmla="*/ 209550 h 209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2117" h="209550">
                    <a:moveTo>
                      <a:pt x="92117" y="0"/>
                    </a:moveTo>
                    <a:cubicBezTo>
                      <a:pt x="47138" y="14552"/>
                      <a:pt x="2159" y="29104"/>
                      <a:pt x="42" y="53975"/>
                    </a:cubicBezTo>
                    <a:cubicBezTo>
                      <a:pt x="-2075" y="78846"/>
                      <a:pt x="75184" y="123296"/>
                      <a:pt x="79417" y="149225"/>
                    </a:cubicBezTo>
                    <a:cubicBezTo>
                      <a:pt x="83650" y="175154"/>
                      <a:pt x="54546" y="192352"/>
                      <a:pt x="25442" y="209550"/>
                    </a:cubicBezTo>
                  </a:path>
                </a:pathLst>
              </a:cu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Freeform 42">
                <a:extLst>
                  <a:ext uri="{FF2B5EF4-FFF2-40B4-BE49-F238E27FC236}">
                    <a16:creationId xmlns:a16="http://schemas.microsoft.com/office/drawing/2014/main" id="{EBA80416-73EC-2A4E-A7AE-2003FC8976D3}"/>
                  </a:ext>
                </a:extLst>
              </p:cNvPr>
              <p:cNvSpPr/>
              <p:nvPr/>
            </p:nvSpPr>
            <p:spPr>
              <a:xfrm>
                <a:off x="6470280" y="1955660"/>
                <a:ext cx="92117" cy="209550"/>
              </a:xfrm>
              <a:custGeom>
                <a:avLst/>
                <a:gdLst>
                  <a:gd name="connsiteX0" fmla="*/ 92117 w 92117"/>
                  <a:gd name="connsiteY0" fmla="*/ 0 h 209550"/>
                  <a:gd name="connsiteX1" fmla="*/ 42 w 92117"/>
                  <a:gd name="connsiteY1" fmla="*/ 53975 h 209550"/>
                  <a:gd name="connsiteX2" fmla="*/ 79417 w 92117"/>
                  <a:gd name="connsiteY2" fmla="*/ 149225 h 209550"/>
                  <a:gd name="connsiteX3" fmla="*/ 25442 w 92117"/>
                  <a:gd name="connsiteY3" fmla="*/ 209550 h 209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2117" h="209550">
                    <a:moveTo>
                      <a:pt x="92117" y="0"/>
                    </a:moveTo>
                    <a:cubicBezTo>
                      <a:pt x="47138" y="14552"/>
                      <a:pt x="2159" y="29104"/>
                      <a:pt x="42" y="53975"/>
                    </a:cubicBezTo>
                    <a:cubicBezTo>
                      <a:pt x="-2075" y="78846"/>
                      <a:pt x="75184" y="123296"/>
                      <a:pt x="79417" y="149225"/>
                    </a:cubicBezTo>
                    <a:cubicBezTo>
                      <a:pt x="83650" y="175154"/>
                      <a:pt x="54546" y="192352"/>
                      <a:pt x="25442" y="209550"/>
                    </a:cubicBezTo>
                  </a:path>
                </a:pathLst>
              </a:cu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Freeform 43">
                <a:extLst>
                  <a:ext uri="{FF2B5EF4-FFF2-40B4-BE49-F238E27FC236}">
                    <a16:creationId xmlns:a16="http://schemas.microsoft.com/office/drawing/2014/main" id="{A0706E1A-7FCF-744A-9B28-2CA3313F6F91}"/>
                  </a:ext>
                </a:extLst>
              </p:cNvPr>
              <p:cNvSpPr/>
              <p:nvPr/>
            </p:nvSpPr>
            <p:spPr>
              <a:xfrm>
                <a:off x="6338137" y="1941835"/>
                <a:ext cx="92117" cy="209550"/>
              </a:xfrm>
              <a:custGeom>
                <a:avLst/>
                <a:gdLst>
                  <a:gd name="connsiteX0" fmla="*/ 92117 w 92117"/>
                  <a:gd name="connsiteY0" fmla="*/ 0 h 209550"/>
                  <a:gd name="connsiteX1" fmla="*/ 42 w 92117"/>
                  <a:gd name="connsiteY1" fmla="*/ 53975 h 209550"/>
                  <a:gd name="connsiteX2" fmla="*/ 79417 w 92117"/>
                  <a:gd name="connsiteY2" fmla="*/ 149225 h 209550"/>
                  <a:gd name="connsiteX3" fmla="*/ 25442 w 92117"/>
                  <a:gd name="connsiteY3" fmla="*/ 209550 h 209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2117" h="209550">
                    <a:moveTo>
                      <a:pt x="92117" y="0"/>
                    </a:moveTo>
                    <a:cubicBezTo>
                      <a:pt x="47138" y="14552"/>
                      <a:pt x="2159" y="29104"/>
                      <a:pt x="42" y="53975"/>
                    </a:cubicBezTo>
                    <a:cubicBezTo>
                      <a:pt x="-2075" y="78846"/>
                      <a:pt x="75184" y="123296"/>
                      <a:pt x="79417" y="149225"/>
                    </a:cubicBezTo>
                    <a:cubicBezTo>
                      <a:pt x="83650" y="175154"/>
                      <a:pt x="54546" y="192352"/>
                      <a:pt x="25442" y="209550"/>
                    </a:cubicBezTo>
                  </a:path>
                </a:pathLst>
              </a:cu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Freeform 44">
                <a:extLst>
                  <a:ext uri="{FF2B5EF4-FFF2-40B4-BE49-F238E27FC236}">
                    <a16:creationId xmlns:a16="http://schemas.microsoft.com/office/drawing/2014/main" id="{1528A4E3-0BA0-8F4C-8890-45787829B35B}"/>
                  </a:ext>
                </a:extLst>
              </p:cNvPr>
              <p:cNvSpPr/>
              <p:nvPr/>
            </p:nvSpPr>
            <p:spPr>
              <a:xfrm>
                <a:off x="6179168" y="1931016"/>
                <a:ext cx="92117" cy="209550"/>
              </a:xfrm>
              <a:custGeom>
                <a:avLst/>
                <a:gdLst>
                  <a:gd name="connsiteX0" fmla="*/ 92117 w 92117"/>
                  <a:gd name="connsiteY0" fmla="*/ 0 h 209550"/>
                  <a:gd name="connsiteX1" fmla="*/ 42 w 92117"/>
                  <a:gd name="connsiteY1" fmla="*/ 53975 h 209550"/>
                  <a:gd name="connsiteX2" fmla="*/ 79417 w 92117"/>
                  <a:gd name="connsiteY2" fmla="*/ 149225 h 209550"/>
                  <a:gd name="connsiteX3" fmla="*/ 25442 w 92117"/>
                  <a:gd name="connsiteY3" fmla="*/ 209550 h 209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2117" h="209550">
                    <a:moveTo>
                      <a:pt x="92117" y="0"/>
                    </a:moveTo>
                    <a:cubicBezTo>
                      <a:pt x="47138" y="14552"/>
                      <a:pt x="2159" y="29104"/>
                      <a:pt x="42" y="53975"/>
                    </a:cubicBezTo>
                    <a:cubicBezTo>
                      <a:pt x="-2075" y="78846"/>
                      <a:pt x="75184" y="123296"/>
                      <a:pt x="79417" y="149225"/>
                    </a:cubicBezTo>
                    <a:cubicBezTo>
                      <a:pt x="83650" y="175154"/>
                      <a:pt x="54546" y="192352"/>
                      <a:pt x="25442" y="209550"/>
                    </a:cubicBezTo>
                  </a:path>
                </a:pathLst>
              </a:cu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Freeform 45">
                <a:extLst>
                  <a:ext uri="{FF2B5EF4-FFF2-40B4-BE49-F238E27FC236}">
                    <a16:creationId xmlns:a16="http://schemas.microsoft.com/office/drawing/2014/main" id="{D53E2D24-9A91-6D4F-A731-CC2F5B36F483}"/>
                  </a:ext>
                </a:extLst>
              </p:cNvPr>
              <p:cNvSpPr/>
              <p:nvPr/>
            </p:nvSpPr>
            <p:spPr>
              <a:xfrm>
                <a:off x="6840524" y="1930430"/>
                <a:ext cx="92117" cy="209550"/>
              </a:xfrm>
              <a:custGeom>
                <a:avLst/>
                <a:gdLst>
                  <a:gd name="connsiteX0" fmla="*/ 92117 w 92117"/>
                  <a:gd name="connsiteY0" fmla="*/ 0 h 209550"/>
                  <a:gd name="connsiteX1" fmla="*/ 42 w 92117"/>
                  <a:gd name="connsiteY1" fmla="*/ 53975 h 209550"/>
                  <a:gd name="connsiteX2" fmla="*/ 79417 w 92117"/>
                  <a:gd name="connsiteY2" fmla="*/ 149225 h 209550"/>
                  <a:gd name="connsiteX3" fmla="*/ 25442 w 92117"/>
                  <a:gd name="connsiteY3" fmla="*/ 209550 h 209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2117" h="209550">
                    <a:moveTo>
                      <a:pt x="92117" y="0"/>
                    </a:moveTo>
                    <a:cubicBezTo>
                      <a:pt x="47138" y="14552"/>
                      <a:pt x="2159" y="29104"/>
                      <a:pt x="42" y="53975"/>
                    </a:cubicBezTo>
                    <a:cubicBezTo>
                      <a:pt x="-2075" y="78846"/>
                      <a:pt x="75184" y="123296"/>
                      <a:pt x="79417" y="149225"/>
                    </a:cubicBezTo>
                    <a:cubicBezTo>
                      <a:pt x="83650" y="175154"/>
                      <a:pt x="54546" y="192352"/>
                      <a:pt x="25442" y="209550"/>
                    </a:cubicBezTo>
                  </a:path>
                </a:pathLst>
              </a:cu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70977653-A395-6C41-9C3C-6982E264F821}"/>
                </a:ext>
              </a:extLst>
            </p:cNvPr>
            <p:cNvGrpSpPr/>
            <p:nvPr/>
          </p:nvGrpSpPr>
          <p:grpSpPr>
            <a:xfrm>
              <a:off x="6347111" y="4086576"/>
              <a:ext cx="819731" cy="238125"/>
              <a:chOff x="6297861" y="1597025"/>
              <a:chExt cx="819731" cy="238125"/>
            </a:xfrm>
          </p:grpSpPr>
          <p:sp>
            <p:nvSpPr>
              <p:cNvPr id="48" name="Freeform 47">
                <a:extLst>
                  <a:ext uri="{FF2B5EF4-FFF2-40B4-BE49-F238E27FC236}">
                    <a16:creationId xmlns:a16="http://schemas.microsoft.com/office/drawing/2014/main" id="{0F841E97-DC1B-5F49-AD27-244C4A972FFB}"/>
                  </a:ext>
                </a:extLst>
              </p:cNvPr>
              <p:cNvSpPr/>
              <p:nvPr/>
            </p:nvSpPr>
            <p:spPr>
              <a:xfrm>
                <a:off x="6750008" y="1597025"/>
                <a:ext cx="92117" cy="209550"/>
              </a:xfrm>
              <a:custGeom>
                <a:avLst/>
                <a:gdLst>
                  <a:gd name="connsiteX0" fmla="*/ 92117 w 92117"/>
                  <a:gd name="connsiteY0" fmla="*/ 0 h 209550"/>
                  <a:gd name="connsiteX1" fmla="*/ 42 w 92117"/>
                  <a:gd name="connsiteY1" fmla="*/ 53975 h 209550"/>
                  <a:gd name="connsiteX2" fmla="*/ 79417 w 92117"/>
                  <a:gd name="connsiteY2" fmla="*/ 149225 h 209550"/>
                  <a:gd name="connsiteX3" fmla="*/ 25442 w 92117"/>
                  <a:gd name="connsiteY3" fmla="*/ 209550 h 209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2117" h="209550">
                    <a:moveTo>
                      <a:pt x="92117" y="0"/>
                    </a:moveTo>
                    <a:cubicBezTo>
                      <a:pt x="47138" y="14552"/>
                      <a:pt x="2159" y="29104"/>
                      <a:pt x="42" y="53975"/>
                    </a:cubicBezTo>
                    <a:cubicBezTo>
                      <a:pt x="-2075" y="78846"/>
                      <a:pt x="75184" y="123296"/>
                      <a:pt x="79417" y="149225"/>
                    </a:cubicBezTo>
                    <a:cubicBezTo>
                      <a:pt x="83650" y="175154"/>
                      <a:pt x="54546" y="192352"/>
                      <a:pt x="25442" y="209550"/>
                    </a:cubicBezTo>
                  </a:path>
                </a:pathLst>
              </a:cu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Freeform 48">
                <a:extLst>
                  <a:ext uri="{FF2B5EF4-FFF2-40B4-BE49-F238E27FC236}">
                    <a16:creationId xmlns:a16="http://schemas.microsoft.com/office/drawing/2014/main" id="{CFB1A20A-8E43-9C49-84B0-8F73E8C50963}"/>
                  </a:ext>
                </a:extLst>
              </p:cNvPr>
              <p:cNvSpPr/>
              <p:nvPr/>
            </p:nvSpPr>
            <p:spPr>
              <a:xfrm>
                <a:off x="6872266" y="1606550"/>
                <a:ext cx="92117" cy="209550"/>
              </a:xfrm>
              <a:custGeom>
                <a:avLst/>
                <a:gdLst>
                  <a:gd name="connsiteX0" fmla="*/ 92117 w 92117"/>
                  <a:gd name="connsiteY0" fmla="*/ 0 h 209550"/>
                  <a:gd name="connsiteX1" fmla="*/ 42 w 92117"/>
                  <a:gd name="connsiteY1" fmla="*/ 53975 h 209550"/>
                  <a:gd name="connsiteX2" fmla="*/ 79417 w 92117"/>
                  <a:gd name="connsiteY2" fmla="*/ 149225 h 209550"/>
                  <a:gd name="connsiteX3" fmla="*/ 25442 w 92117"/>
                  <a:gd name="connsiteY3" fmla="*/ 209550 h 209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2117" h="209550">
                    <a:moveTo>
                      <a:pt x="92117" y="0"/>
                    </a:moveTo>
                    <a:cubicBezTo>
                      <a:pt x="47138" y="14552"/>
                      <a:pt x="2159" y="29104"/>
                      <a:pt x="42" y="53975"/>
                    </a:cubicBezTo>
                    <a:cubicBezTo>
                      <a:pt x="-2075" y="78846"/>
                      <a:pt x="75184" y="123296"/>
                      <a:pt x="79417" y="149225"/>
                    </a:cubicBezTo>
                    <a:cubicBezTo>
                      <a:pt x="83650" y="175154"/>
                      <a:pt x="54546" y="192352"/>
                      <a:pt x="25442" y="209550"/>
                    </a:cubicBezTo>
                  </a:path>
                </a:pathLst>
              </a:cu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Freeform 49">
                <a:extLst>
                  <a:ext uri="{FF2B5EF4-FFF2-40B4-BE49-F238E27FC236}">
                    <a16:creationId xmlns:a16="http://schemas.microsoft.com/office/drawing/2014/main" id="{173866B2-EC61-9440-909C-36E0C657FA1C}"/>
                  </a:ext>
                </a:extLst>
              </p:cNvPr>
              <p:cNvSpPr/>
              <p:nvPr/>
            </p:nvSpPr>
            <p:spPr>
              <a:xfrm>
                <a:off x="6597407" y="1597025"/>
                <a:ext cx="92117" cy="209550"/>
              </a:xfrm>
              <a:custGeom>
                <a:avLst/>
                <a:gdLst>
                  <a:gd name="connsiteX0" fmla="*/ 92117 w 92117"/>
                  <a:gd name="connsiteY0" fmla="*/ 0 h 209550"/>
                  <a:gd name="connsiteX1" fmla="*/ 42 w 92117"/>
                  <a:gd name="connsiteY1" fmla="*/ 53975 h 209550"/>
                  <a:gd name="connsiteX2" fmla="*/ 79417 w 92117"/>
                  <a:gd name="connsiteY2" fmla="*/ 149225 h 209550"/>
                  <a:gd name="connsiteX3" fmla="*/ 25442 w 92117"/>
                  <a:gd name="connsiteY3" fmla="*/ 209550 h 209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2117" h="209550">
                    <a:moveTo>
                      <a:pt x="92117" y="0"/>
                    </a:moveTo>
                    <a:cubicBezTo>
                      <a:pt x="47138" y="14552"/>
                      <a:pt x="2159" y="29104"/>
                      <a:pt x="42" y="53975"/>
                    </a:cubicBezTo>
                    <a:cubicBezTo>
                      <a:pt x="-2075" y="78846"/>
                      <a:pt x="75184" y="123296"/>
                      <a:pt x="79417" y="149225"/>
                    </a:cubicBezTo>
                    <a:cubicBezTo>
                      <a:pt x="83650" y="175154"/>
                      <a:pt x="54546" y="192352"/>
                      <a:pt x="25442" y="209550"/>
                    </a:cubicBezTo>
                  </a:path>
                </a:pathLst>
              </a:cu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Freeform 50">
                <a:extLst>
                  <a:ext uri="{FF2B5EF4-FFF2-40B4-BE49-F238E27FC236}">
                    <a16:creationId xmlns:a16="http://schemas.microsoft.com/office/drawing/2014/main" id="{EFAC2841-B73F-7946-88DB-0F48940F5952}"/>
                  </a:ext>
                </a:extLst>
              </p:cNvPr>
              <p:cNvSpPr/>
              <p:nvPr/>
            </p:nvSpPr>
            <p:spPr>
              <a:xfrm>
                <a:off x="6458623" y="1616075"/>
                <a:ext cx="92117" cy="209550"/>
              </a:xfrm>
              <a:custGeom>
                <a:avLst/>
                <a:gdLst>
                  <a:gd name="connsiteX0" fmla="*/ 92117 w 92117"/>
                  <a:gd name="connsiteY0" fmla="*/ 0 h 209550"/>
                  <a:gd name="connsiteX1" fmla="*/ 42 w 92117"/>
                  <a:gd name="connsiteY1" fmla="*/ 53975 h 209550"/>
                  <a:gd name="connsiteX2" fmla="*/ 79417 w 92117"/>
                  <a:gd name="connsiteY2" fmla="*/ 149225 h 209550"/>
                  <a:gd name="connsiteX3" fmla="*/ 25442 w 92117"/>
                  <a:gd name="connsiteY3" fmla="*/ 209550 h 209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2117" h="209550">
                    <a:moveTo>
                      <a:pt x="92117" y="0"/>
                    </a:moveTo>
                    <a:cubicBezTo>
                      <a:pt x="47138" y="14552"/>
                      <a:pt x="2159" y="29104"/>
                      <a:pt x="42" y="53975"/>
                    </a:cubicBezTo>
                    <a:cubicBezTo>
                      <a:pt x="-2075" y="78846"/>
                      <a:pt x="75184" y="123296"/>
                      <a:pt x="79417" y="149225"/>
                    </a:cubicBezTo>
                    <a:cubicBezTo>
                      <a:pt x="83650" y="175154"/>
                      <a:pt x="54546" y="192352"/>
                      <a:pt x="25442" y="209550"/>
                    </a:cubicBezTo>
                  </a:path>
                </a:pathLst>
              </a:cu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Freeform 51">
                <a:extLst>
                  <a:ext uri="{FF2B5EF4-FFF2-40B4-BE49-F238E27FC236}">
                    <a16:creationId xmlns:a16="http://schemas.microsoft.com/office/drawing/2014/main" id="{8925D9E6-0EE9-1A49-83B1-0C8F612C1365}"/>
                  </a:ext>
                </a:extLst>
              </p:cNvPr>
              <p:cNvSpPr/>
              <p:nvPr/>
            </p:nvSpPr>
            <p:spPr>
              <a:xfrm>
                <a:off x="6297861" y="1619836"/>
                <a:ext cx="92117" cy="209550"/>
              </a:xfrm>
              <a:custGeom>
                <a:avLst/>
                <a:gdLst>
                  <a:gd name="connsiteX0" fmla="*/ 92117 w 92117"/>
                  <a:gd name="connsiteY0" fmla="*/ 0 h 209550"/>
                  <a:gd name="connsiteX1" fmla="*/ 42 w 92117"/>
                  <a:gd name="connsiteY1" fmla="*/ 53975 h 209550"/>
                  <a:gd name="connsiteX2" fmla="*/ 79417 w 92117"/>
                  <a:gd name="connsiteY2" fmla="*/ 149225 h 209550"/>
                  <a:gd name="connsiteX3" fmla="*/ 25442 w 92117"/>
                  <a:gd name="connsiteY3" fmla="*/ 209550 h 209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2117" h="209550">
                    <a:moveTo>
                      <a:pt x="92117" y="0"/>
                    </a:moveTo>
                    <a:cubicBezTo>
                      <a:pt x="47138" y="14552"/>
                      <a:pt x="2159" y="29104"/>
                      <a:pt x="42" y="53975"/>
                    </a:cubicBezTo>
                    <a:cubicBezTo>
                      <a:pt x="-2075" y="78846"/>
                      <a:pt x="75184" y="123296"/>
                      <a:pt x="79417" y="149225"/>
                    </a:cubicBezTo>
                    <a:cubicBezTo>
                      <a:pt x="83650" y="175154"/>
                      <a:pt x="54546" y="192352"/>
                      <a:pt x="25442" y="209550"/>
                    </a:cubicBezTo>
                  </a:path>
                </a:pathLst>
              </a:cu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Freeform 52">
                <a:extLst>
                  <a:ext uri="{FF2B5EF4-FFF2-40B4-BE49-F238E27FC236}">
                    <a16:creationId xmlns:a16="http://schemas.microsoft.com/office/drawing/2014/main" id="{A8E14C95-9765-E04A-90B3-0F774C1D7F67}"/>
                  </a:ext>
                </a:extLst>
              </p:cNvPr>
              <p:cNvSpPr/>
              <p:nvPr/>
            </p:nvSpPr>
            <p:spPr>
              <a:xfrm>
                <a:off x="7025475" y="1625600"/>
                <a:ext cx="92117" cy="209550"/>
              </a:xfrm>
              <a:custGeom>
                <a:avLst/>
                <a:gdLst>
                  <a:gd name="connsiteX0" fmla="*/ 92117 w 92117"/>
                  <a:gd name="connsiteY0" fmla="*/ 0 h 209550"/>
                  <a:gd name="connsiteX1" fmla="*/ 42 w 92117"/>
                  <a:gd name="connsiteY1" fmla="*/ 53975 h 209550"/>
                  <a:gd name="connsiteX2" fmla="*/ 79417 w 92117"/>
                  <a:gd name="connsiteY2" fmla="*/ 149225 h 209550"/>
                  <a:gd name="connsiteX3" fmla="*/ 25442 w 92117"/>
                  <a:gd name="connsiteY3" fmla="*/ 209550 h 209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2117" h="209550">
                    <a:moveTo>
                      <a:pt x="92117" y="0"/>
                    </a:moveTo>
                    <a:cubicBezTo>
                      <a:pt x="47138" y="14552"/>
                      <a:pt x="2159" y="29104"/>
                      <a:pt x="42" y="53975"/>
                    </a:cubicBezTo>
                    <a:cubicBezTo>
                      <a:pt x="-2075" y="78846"/>
                      <a:pt x="75184" y="123296"/>
                      <a:pt x="79417" y="149225"/>
                    </a:cubicBezTo>
                    <a:cubicBezTo>
                      <a:pt x="83650" y="175154"/>
                      <a:pt x="54546" y="192352"/>
                      <a:pt x="25442" y="209550"/>
                    </a:cubicBezTo>
                  </a:path>
                </a:pathLst>
              </a:cu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05FCEFA5-E89F-1D44-B6FF-FB00BC39170C}"/>
                </a:ext>
              </a:extLst>
            </p:cNvPr>
            <p:cNvGrpSpPr/>
            <p:nvPr/>
          </p:nvGrpSpPr>
          <p:grpSpPr>
            <a:xfrm>
              <a:off x="6380818" y="4572381"/>
              <a:ext cx="753473" cy="252429"/>
              <a:chOff x="6179168" y="1930430"/>
              <a:chExt cx="753473" cy="252429"/>
            </a:xfrm>
          </p:grpSpPr>
          <p:sp>
            <p:nvSpPr>
              <p:cNvPr id="55" name="Freeform 54">
                <a:extLst>
                  <a:ext uri="{FF2B5EF4-FFF2-40B4-BE49-F238E27FC236}">
                    <a16:creationId xmlns:a16="http://schemas.microsoft.com/office/drawing/2014/main" id="{996BE912-A57C-F049-B5D6-374F2F87BB87}"/>
                  </a:ext>
                </a:extLst>
              </p:cNvPr>
              <p:cNvSpPr/>
              <p:nvPr/>
            </p:nvSpPr>
            <p:spPr>
              <a:xfrm>
                <a:off x="6595823" y="1973309"/>
                <a:ext cx="92117" cy="209550"/>
              </a:xfrm>
              <a:custGeom>
                <a:avLst/>
                <a:gdLst>
                  <a:gd name="connsiteX0" fmla="*/ 92117 w 92117"/>
                  <a:gd name="connsiteY0" fmla="*/ 0 h 209550"/>
                  <a:gd name="connsiteX1" fmla="*/ 42 w 92117"/>
                  <a:gd name="connsiteY1" fmla="*/ 53975 h 209550"/>
                  <a:gd name="connsiteX2" fmla="*/ 79417 w 92117"/>
                  <a:gd name="connsiteY2" fmla="*/ 149225 h 209550"/>
                  <a:gd name="connsiteX3" fmla="*/ 25442 w 92117"/>
                  <a:gd name="connsiteY3" fmla="*/ 209550 h 209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2117" h="209550">
                    <a:moveTo>
                      <a:pt x="92117" y="0"/>
                    </a:moveTo>
                    <a:cubicBezTo>
                      <a:pt x="47138" y="14552"/>
                      <a:pt x="2159" y="29104"/>
                      <a:pt x="42" y="53975"/>
                    </a:cubicBezTo>
                    <a:cubicBezTo>
                      <a:pt x="-2075" y="78846"/>
                      <a:pt x="75184" y="123296"/>
                      <a:pt x="79417" y="149225"/>
                    </a:cubicBezTo>
                    <a:cubicBezTo>
                      <a:pt x="83650" y="175154"/>
                      <a:pt x="54546" y="192352"/>
                      <a:pt x="25442" y="209550"/>
                    </a:cubicBezTo>
                  </a:path>
                </a:pathLst>
              </a:cu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6" name="Freeform 55">
                <a:extLst>
                  <a:ext uri="{FF2B5EF4-FFF2-40B4-BE49-F238E27FC236}">
                    <a16:creationId xmlns:a16="http://schemas.microsoft.com/office/drawing/2014/main" id="{0498DA82-26F3-BB40-ADDC-64497EBB96C9}"/>
                  </a:ext>
                </a:extLst>
              </p:cNvPr>
              <p:cNvSpPr/>
              <p:nvPr/>
            </p:nvSpPr>
            <p:spPr>
              <a:xfrm>
                <a:off x="6721366" y="1955660"/>
                <a:ext cx="92117" cy="209550"/>
              </a:xfrm>
              <a:custGeom>
                <a:avLst/>
                <a:gdLst>
                  <a:gd name="connsiteX0" fmla="*/ 92117 w 92117"/>
                  <a:gd name="connsiteY0" fmla="*/ 0 h 209550"/>
                  <a:gd name="connsiteX1" fmla="*/ 42 w 92117"/>
                  <a:gd name="connsiteY1" fmla="*/ 53975 h 209550"/>
                  <a:gd name="connsiteX2" fmla="*/ 79417 w 92117"/>
                  <a:gd name="connsiteY2" fmla="*/ 149225 h 209550"/>
                  <a:gd name="connsiteX3" fmla="*/ 25442 w 92117"/>
                  <a:gd name="connsiteY3" fmla="*/ 209550 h 209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2117" h="209550">
                    <a:moveTo>
                      <a:pt x="92117" y="0"/>
                    </a:moveTo>
                    <a:cubicBezTo>
                      <a:pt x="47138" y="14552"/>
                      <a:pt x="2159" y="29104"/>
                      <a:pt x="42" y="53975"/>
                    </a:cubicBezTo>
                    <a:cubicBezTo>
                      <a:pt x="-2075" y="78846"/>
                      <a:pt x="75184" y="123296"/>
                      <a:pt x="79417" y="149225"/>
                    </a:cubicBezTo>
                    <a:cubicBezTo>
                      <a:pt x="83650" y="175154"/>
                      <a:pt x="54546" y="192352"/>
                      <a:pt x="25442" y="209550"/>
                    </a:cubicBezTo>
                  </a:path>
                </a:pathLst>
              </a:cu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Freeform 56">
                <a:extLst>
                  <a:ext uri="{FF2B5EF4-FFF2-40B4-BE49-F238E27FC236}">
                    <a16:creationId xmlns:a16="http://schemas.microsoft.com/office/drawing/2014/main" id="{9907B439-5C8B-5247-9F2E-825644C83F11}"/>
                  </a:ext>
                </a:extLst>
              </p:cNvPr>
              <p:cNvSpPr/>
              <p:nvPr/>
            </p:nvSpPr>
            <p:spPr>
              <a:xfrm>
                <a:off x="6470280" y="1955660"/>
                <a:ext cx="92117" cy="209550"/>
              </a:xfrm>
              <a:custGeom>
                <a:avLst/>
                <a:gdLst>
                  <a:gd name="connsiteX0" fmla="*/ 92117 w 92117"/>
                  <a:gd name="connsiteY0" fmla="*/ 0 h 209550"/>
                  <a:gd name="connsiteX1" fmla="*/ 42 w 92117"/>
                  <a:gd name="connsiteY1" fmla="*/ 53975 h 209550"/>
                  <a:gd name="connsiteX2" fmla="*/ 79417 w 92117"/>
                  <a:gd name="connsiteY2" fmla="*/ 149225 h 209550"/>
                  <a:gd name="connsiteX3" fmla="*/ 25442 w 92117"/>
                  <a:gd name="connsiteY3" fmla="*/ 209550 h 209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2117" h="209550">
                    <a:moveTo>
                      <a:pt x="92117" y="0"/>
                    </a:moveTo>
                    <a:cubicBezTo>
                      <a:pt x="47138" y="14552"/>
                      <a:pt x="2159" y="29104"/>
                      <a:pt x="42" y="53975"/>
                    </a:cubicBezTo>
                    <a:cubicBezTo>
                      <a:pt x="-2075" y="78846"/>
                      <a:pt x="75184" y="123296"/>
                      <a:pt x="79417" y="149225"/>
                    </a:cubicBezTo>
                    <a:cubicBezTo>
                      <a:pt x="83650" y="175154"/>
                      <a:pt x="54546" y="192352"/>
                      <a:pt x="25442" y="209550"/>
                    </a:cubicBezTo>
                  </a:path>
                </a:pathLst>
              </a:cu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Freeform 57">
                <a:extLst>
                  <a:ext uri="{FF2B5EF4-FFF2-40B4-BE49-F238E27FC236}">
                    <a16:creationId xmlns:a16="http://schemas.microsoft.com/office/drawing/2014/main" id="{0AD8B85C-C468-5243-A615-AC6E4ECB2163}"/>
                  </a:ext>
                </a:extLst>
              </p:cNvPr>
              <p:cNvSpPr/>
              <p:nvPr/>
            </p:nvSpPr>
            <p:spPr>
              <a:xfrm>
                <a:off x="6338137" y="1941835"/>
                <a:ext cx="92117" cy="209550"/>
              </a:xfrm>
              <a:custGeom>
                <a:avLst/>
                <a:gdLst>
                  <a:gd name="connsiteX0" fmla="*/ 92117 w 92117"/>
                  <a:gd name="connsiteY0" fmla="*/ 0 h 209550"/>
                  <a:gd name="connsiteX1" fmla="*/ 42 w 92117"/>
                  <a:gd name="connsiteY1" fmla="*/ 53975 h 209550"/>
                  <a:gd name="connsiteX2" fmla="*/ 79417 w 92117"/>
                  <a:gd name="connsiteY2" fmla="*/ 149225 h 209550"/>
                  <a:gd name="connsiteX3" fmla="*/ 25442 w 92117"/>
                  <a:gd name="connsiteY3" fmla="*/ 209550 h 209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2117" h="209550">
                    <a:moveTo>
                      <a:pt x="92117" y="0"/>
                    </a:moveTo>
                    <a:cubicBezTo>
                      <a:pt x="47138" y="14552"/>
                      <a:pt x="2159" y="29104"/>
                      <a:pt x="42" y="53975"/>
                    </a:cubicBezTo>
                    <a:cubicBezTo>
                      <a:pt x="-2075" y="78846"/>
                      <a:pt x="75184" y="123296"/>
                      <a:pt x="79417" y="149225"/>
                    </a:cubicBezTo>
                    <a:cubicBezTo>
                      <a:pt x="83650" y="175154"/>
                      <a:pt x="54546" y="192352"/>
                      <a:pt x="25442" y="209550"/>
                    </a:cubicBezTo>
                  </a:path>
                </a:pathLst>
              </a:cu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Freeform 58">
                <a:extLst>
                  <a:ext uri="{FF2B5EF4-FFF2-40B4-BE49-F238E27FC236}">
                    <a16:creationId xmlns:a16="http://schemas.microsoft.com/office/drawing/2014/main" id="{7705CF2E-B1E9-A244-B573-DA502E657123}"/>
                  </a:ext>
                </a:extLst>
              </p:cNvPr>
              <p:cNvSpPr/>
              <p:nvPr/>
            </p:nvSpPr>
            <p:spPr>
              <a:xfrm>
                <a:off x="6179168" y="1931016"/>
                <a:ext cx="92117" cy="209550"/>
              </a:xfrm>
              <a:custGeom>
                <a:avLst/>
                <a:gdLst>
                  <a:gd name="connsiteX0" fmla="*/ 92117 w 92117"/>
                  <a:gd name="connsiteY0" fmla="*/ 0 h 209550"/>
                  <a:gd name="connsiteX1" fmla="*/ 42 w 92117"/>
                  <a:gd name="connsiteY1" fmla="*/ 53975 h 209550"/>
                  <a:gd name="connsiteX2" fmla="*/ 79417 w 92117"/>
                  <a:gd name="connsiteY2" fmla="*/ 149225 h 209550"/>
                  <a:gd name="connsiteX3" fmla="*/ 25442 w 92117"/>
                  <a:gd name="connsiteY3" fmla="*/ 209550 h 209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2117" h="209550">
                    <a:moveTo>
                      <a:pt x="92117" y="0"/>
                    </a:moveTo>
                    <a:cubicBezTo>
                      <a:pt x="47138" y="14552"/>
                      <a:pt x="2159" y="29104"/>
                      <a:pt x="42" y="53975"/>
                    </a:cubicBezTo>
                    <a:cubicBezTo>
                      <a:pt x="-2075" y="78846"/>
                      <a:pt x="75184" y="123296"/>
                      <a:pt x="79417" y="149225"/>
                    </a:cubicBezTo>
                    <a:cubicBezTo>
                      <a:pt x="83650" y="175154"/>
                      <a:pt x="54546" y="192352"/>
                      <a:pt x="25442" y="209550"/>
                    </a:cubicBezTo>
                  </a:path>
                </a:pathLst>
              </a:cu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Freeform 59">
                <a:extLst>
                  <a:ext uri="{FF2B5EF4-FFF2-40B4-BE49-F238E27FC236}">
                    <a16:creationId xmlns:a16="http://schemas.microsoft.com/office/drawing/2014/main" id="{385CF3F2-6A95-904E-9BC3-C9EE1D09920B}"/>
                  </a:ext>
                </a:extLst>
              </p:cNvPr>
              <p:cNvSpPr/>
              <p:nvPr/>
            </p:nvSpPr>
            <p:spPr>
              <a:xfrm>
                <a:off x="6840524" y="1930430"/>
                <a:ext cx="92117" cy="209550"/>
              </a:xfrm>
              <a:custGeom>
                <a:avLst/>
                <a:gdLst>
                  <a:gd name="connsiteX0" fmla="*/ 92117 w 92117"/>
                  <a:gd name="connsiteY0" fmla="*/ 0 h 209550"/>
                  <a:gd name="connsiteX1" fmla="*/ 42 w 92117"/>
                  <a:gd name="connsiteY1" fmla="*/ 53975 h 209550"/>
                  <a:gd name="connsiteX2" fmla="*/ 79417 w 92117"/>
                  <a:gd name="connsiteY2" fmla="*/ 149225 h 209550"/>
                  <a:gd name="connsiteX3" fmla="*/ 25442 w 92117"/>
                  <a:gd name="connsiteY3" fmla="*/ 209550 h 209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2117" h="209550">
                    <a:moveTo>
                      <a:pt x="92117" y="0"/>
                    </a:moveTo>
                    <a:cubicBezTo>
                      <a:pt x="47138" y="14552"/>
                      <a:pt x="2159" y="29104"/>
                      <a:pt x="42" y="53975"/>
                    </a:cubicBezTo>
                    <a:cubicBezTo>
                      <a:pt x="-2075" y="78846"/>
                      <a:pt x="75184" y="123296"/>
                      <a:pt x="79417" y="149225"/>
                    </a:cubicBezTo>
                    <a:cubicBezTo>
                      <a:pt x="83650" y="175154"/>
                      <a:pt x="54546" y="192352"/>
                      <a:pt x="25442" y="209550"/>
                    </a:cubicBezTo>
                  </a:path>
                </a:pathLst>
              </a:cu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56750E49-4B68-1440-823E-D561117DE3DA}"/>
                </a:ext>
              </a:extLst>
            </p:cNvPr>
            <p:cNvGrpSpPr/>
            <p:nvPr/>
          </p:nvGrpSpPr>
          <p:grpSpPr>
            <a:xfrm>
              <a:off x="7539177" y="5520986"/>
              <a:ext cx="935177" cy="449536"/>
              <a:chOff x="7539177" y="5520986"/>
              <a:chExt cx="935177" cy="449536"/>
            </a:xfrm>
          </p:grpSpPr>
          <p:sp>
            <p:nvSpPr>
              <p:cNvPr id="61" name="Freeform 60">
                <a:extLst>
                  <a:ext uri="{FF2B5EF4-FFF2-40B4-BE49-F238E27FC236}">
                    <a16:creationId xmlns:a16="http://schemas.microsoft.com/office/drawing/2014/main" id="{011B4D6F-7F8A-1944-91AE-13C886B42266}"/>
                  </a:ext>
                </a:extLst>
              </p:cNvPr>
              <p:cNvSpPr/>
              <p:nvPr/>
            </p:nvSpPr>
            <p:spPr>
              <a:xfrm>
                <a:off x="7539177" y="5520986"/>
                <a:ext cx="914400" cy="112986"/>
              </a:xfrm>
              <a:custGeom>
                <a:avLst/>
                <a:gdLst>
                  <a:gd name="connsiteX0" fmla="*/ 0 w 914400"/>
                  <a:gd name="connsiteY0" fmla="*/ 36786 h 112986"/>
                  <a:gd name="connsiteX1" fmla="*/ 190500 w 914400"/>
                  <a:gd name="connsiteY1" fmla="*/ 8211 h 112986"/>
                  <a:gd name="connsiteX2" fmla="*/ 590550 w 914400"/>
                  <a:gd name="connsiteY2" fmla="*/ 112986 h 112986"/>
                  <a:gd name="connsiteX3" fmla="*/ 825500 w 914400"/>
                  <a:gd name="connsiteY3" fmla="*/ 8211 h 112986"/>
                  <a:gd name="connsiteX4" fmla="*/ 914400 w 914400"/>
                  <a:gd name="connsiteY4" fmla="*/ 14561 h 1129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4400" h="112986">
                    <a:moveTo>
                      <a:pt x="0" y="36786"/>
                    </a:moveTo>
                    <a:cubicBezTo>
                      <a:pt x="46037" y="16148"/>
                      <a:pt x="92075" y="-4489"/>
                      <a:pt x="190500" y="8211"/>
                    </a:cubicBezTo>
                    <a:cubicBezTo>
                      <a:pt x="288925" y="20911"/>
                      <a:pt x="484717" y="112986"/>
                      <a:pt x="590550" y="112986"/>
                    </a:cubicBezTo>
                    <a:cubicBezTo>
                      <a:pt x="696383" y="112986"/>
                      <a:pt x="771525" y="24615"/>
                      <a:pt x="825500" y="8211"/>
                    </a:cubicBezTo>
                    <a:cubicBezTo>
                      <a:pt x="879475" y="-8193"/>
                      <a:pt x="896937" y="3184"/>
                      <a:pt x="914400" y="14561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Freeform 61">
                <a:extLst>
                  <a:ext uri="{FF2B5EF4-FFF2-40B4-BE49-F238E27FC236}">
                    <a16:creationId xmlns:a16="http://schemas.microsoft.com/office/drawing/2014/main" id="{4C1A103F-7BD5-954A-BB59-66FEC4EE6DBF}"/>
                  </a:ext>
                </a:extLst>
              </p:cNvPr>
              <p:cNvSpPr/>
              <p:nvPr/>
            </p:nvSpPr>
            <p:spPr>
              <a:xfrm>
                <a:off x="7559954" y="5857536"/>
                <a:ext cx="914400" cy="112986"/>
              </a:xfrm>
              <a:custGeom>
                <a:avLst/>
                <a:gdLst>
                  <a:gd name="connsiteX0" fmla="*/ 0 w 914400"/>
                  <a:gd name="connsiteY0" fmla="*/ 36786 h 112986"/>
                  <a:gd name="connsiteX1" fmla="*/ 190500 w 914400"/>
                  <a:gd name="connsiteY1" fmla="*/ 8211 h 112986"/>
                  <a:gd name="connsiteX2" fmla="*/ 590550 w 914400"/>
                  <a:gd name="connsiteY2" fmla="*/ 112986 h 112986"/>
                  <a:gd name="connsiteX3" fmla="*/ 825500 w 914400"/>
                  <a:gd name="connsiteY3" fmla="*/ 8211 h 112986"/>
                  <a:gd name="connsiteX4" fmla="*/ 914400 w 914400"/>
                  <a:gd name="connsiteY4" fmla="*/ 14561 h 1129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4400" h="112986">
                    <a:moveTo>
                      <a:pt x="0" y="36786"/>
                    </a:moveTo>
                    <a:cubicBezTo>
                      <a:pt x="46037" y="16148"/>
                      <a:pt x="92075" y="-4489"/>
                      <a:pt x="190500" y="8211"/>
                    </a:cubicBezTo>
                    <a:cubicBezTo>
                      <a:pt x="288925" y="20911"/>
                      <a:pt x="484717" y="112986"/>
                      <a:pt x="590550" y="112986"/>
                    </a:cubicBezTo>
                    <a:cubicBezTo>
                      <a:pt x="696383" y="112986"/>
                      <a:pt x="771525" y="24615"/>
                      <a:pt x="825500" y="8211"/>
                    </a:cubicBezTo>
                    <a:cubicBezTo>
                      <a:pt x="879475" y="-8193"/>
                      <a:pt x="896937" y="3184"/>
                      <a:pt x="914400" y="14561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2EE40503-0424-D44D-A916-0182207AED7C}"/>
                </a:ext>
              </a:extLst>
            </p:cNvPr>
            <p:cNvGrpSpPr/>
            <p:nvPr/>
          </p:nvGrpSpPr>
          <p:grpSpPr>
            <a:xfrm>
              <a:off x="8825912" y="4240547"/>
              <a:ext cx="935177" cy="449536"/>
              <a:chOff x="7539177" y="5520986"/>
              <a:chExt cx="935177" cy="449536"/>
            </a:xfrm>
          </p:grpSpPr>
          <p:sp>
            <p:nvSpPr>
              <p:cNvPr id="66" name="Freeform 65">
                <a:extLst>
                  <a:ext uri="{FF2B5EF4-FFF2-40B4-BE49-F238E27FC236}">
                    <a16:creationId xmlns:a16="http://schemas.microsoft.com/office/drawing/2014/main" id="{794F47B1-A4EC-1146-9BE7-9B1631201172}"/>
                  </a:ext>
                </a:extLst>
              </p:cNvPr>
              <p:cNvSpPr/>
              <p:nvPr/>
            </p:nvSpPr>
            <p:spPr>
              <a:xfrm>
                <a:off x="7539177" y="5520986"/>
                <a:ext cx="914400" cy="112986"/>
              </a:xfrm>
              <a:custGeom>
                <a:avLst/>
                <a:gdLst>
                  <a:gd name="connsiteX0" fmla="*/ 0 w 914400"/>
                  <a:gd name="connsiteY0" fmla="*/ 36786 h 112986"/>
                  <a:gd name="connsiteX1" fmla="*/ 190500 w 914400"/>
                  <a:gd name="connsiteY1" fmla="*/ 8211 h 112986"/>
                  <a:gd name="connsiteX2" fmla="*/ 590550 w 914400"/>
                  <a:gd name="connsiteY2" fmla="*/ 112986 h 112986"/>
                  <a:gd name="connsiteX3" fmla="*/ 825500 w 914400"/>
                  <a:gd name="connsiteY3" fmla="*/ 8211 h 112986"/>
                  <a:gd name="connsiteX4" fmla="*/ 914400 w 914400"/>
                  <a:gd name="connsiteY4" fmla="*/ 14561 h 1129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4400" h="112986">
                    <a:moveTo>
                      <a:pt x="0" y="36786"/>
                    </a:moveTo>
                    <a:cubicBezTo>
                      <a:pt x="46037" y="16148"/>
                      <a:pt x="92075" y="-4489"/>
                      <a:pt x="190500" y="8211"/>
                    </a:cubicBezTo>
                    <a:cubicBezTo>
                      <a:pt x="288925" y="20911"/>
                      <a:pt x="484717" y="112986"/>
                      <a:pt x="590550" y="112986"/>
                    </a:cubicBezTo>
                    <a:cubicBezTo>
                      <a:pt x="696383" y="112986"/>
                      <a:pt x="771525" y="24615"/>
                      <a:pt x="825500" y="8211"/>
                    </a:cubicBezTo>
                    <a:cubicBezTo>
                      <a:pt x="879475" y="-8193"/>
                      <a:pt x="896937" y="3184"/>
                      <a:pt x="914400" y="14561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Freeform 66">
                <a:extLst>
                  <a:ext uri="{FF2B5EF4-FFF2-40B4-BE49-F238E27FC236}">
                    <a16:creationId xmlns:a16="http://schemas.microsoft.com/office/drawing/2014/main" id="{4DCDC1F7-50E6-974F-A2AE-8FF7D9A4152F}"/>
                  </a:ext>
                </a:extLst>
              </p:cNvPr>
              <p:cNvSpPr/>
              <p:nvPr/>
            </p:nvSpPr>
            <p:spPr>
              <a:xfrm>
                <a:off x="7559954" y="5857536"/>
                <a:ext cx="914400" cy="112986"/>
              </a:xfrm>
              <a:custGeom>
                <a:avLst/>
                <a:gdLst>
                  <a:gd name="connsiteX0" fmla="*/ 0 w 914400"/>
                  <a:gd name="connsiteY0" fmla="*/ 36786 h 112986"/>
                  <a:gd name="connsiteX1" fmla="*/ 190500 w 914400"/>
                  <a:gd name="connsiteY1" fmla="*/ 8211 h 112986"/>
                  <a:gd name="connsiteX2" fmla="*/ 590550 w 914400"/>
                  <a:gd name="connsiteY2" fmla="*/ 112986 h 112986"/>
                  <a:gd name="connsiteX3" fmla="*/ 825500 w 914400"/>
                  <a:gd name="connsiteY3" fmla="*/ 8211 h 112986"/>
                  <a:gd name="connsiteX4" fmla="*/ 914400 w 914400"/>
                  <a:gd name="connsiteY4" fmla="*/ 14561 h 1129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4400" h="112986">
                    <a:moveTo>
                      <a:pt x="0" y="36786"/>
                    </a:moveTo>
                    <a:cubicBezTo>
                      <a:pt x="46037" y="16148"/>
                      <a:pt x="92075" y="-4489"/>
                      <a:pt x="190500" y="8211"/>
                    </a:cubicBezTo>
                    <a:cubicBezTo>
                      <a:pt x="288925" y="20911"/>
                      <a:pt x="484717" y="112986"/>
                      <a:pt x="590550" y="112986"/>
                    </a:cubicBezTo>
                    <a:cubicBezTo>
                      <a:pt x="696383" y="112986"/>
                      <a:pt x="771525" y="24615"/>
                      <a:pt x="825500" y="8211"/>
                    </a:cubicBezTo>
                    <a:cubicBezTo>
                      <a:pt x="879475" y="-8193"/>
                      <a:pt x="896937" y="3184"/>
                      <a:pt x="914400" y="14561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1354AA36-7AB6-284A-A69D-75074F41F850}"/>
                </a:ext>
              </a:extLst>
            </p:cNvPr>
            <p:cNvSpPr/>
            <p:nvPr/>
          </p:nvSpPr>
          <p:spPr>
            <a:xfrm>
              <a:off x="7528324" y="2730803"/>
              <a:ext cx="92525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Breeze</a:t>
              </a:r>
            </a:p>
          </p:txBody>
        </p: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6149E2AE-3138-0C40-BC11-8603F75487AD}"/>
                </a:ext>
              </a:extLst>
            </p:cNvPr>
            <p:cNvGrpSpPr/>
            <p:nvPr/>
          </p:nvGrpSpPr>
          <p:grpSpPr>
            <a:xfrm>
              <a:off x="10017723" y="2967115"/>
              <a:ext cx="935177" cy="449536"/>
              <a:chOff x="7539177" y="5520986"/>
              <a:chExt cx="935177" cy="449536"/>
            </a:xfrm>
          </p:grpSpPr>
          <p:sp>
            <p:nvSpPr>
              <p:cNvPr id="72" name="Freeform 71">
                <a:extLst>
                  <a:ext uri="{FF2B5EF4-FFF2-40B4-BE49-F238E27FC236}">
                    <a16:creationId xmlns:a16="http://schemas.microsoft.com/office/drawing/2014/main" id="{A860BD94-ADF1-B948-8CCB-D8714C013867}"/>
                  </a:ext>
                </a:extLst>
              </p:cNvPr>
              <p:cNvSpPr/>
              <p:nvPr/>
            </p:nvSpPr>
            <p:spPr>
              <a:xfrm>
                <a:off x="7539177" y="5520986"/>
                <a:ext cx="914400" cy="112986"/>
              </a:xfrm>
              <a:custGeom>
                <a:avLst/>
                <a:gdLst>
                  <a:gd name="connsiteX0" fmla="*/ 0 w 914400"/>
                  <a:gd name="connsiteY0" fmla="*/ 36786 h 112986"/>
                  <a:gd name="connsiteX1" fmla="*/ 190500 w 914400"/>
                  <a:gd name="connsiteY1" fmla="*/ 8211 h 112986"/>
                  <a:gd name="connsiteX2" fmla="*/ 590550 w 914400"/>
                  <a:gd name="connsiteY2" fmla="*/ 112986 h 112986"/>
                  <a:gd name="connsiteX3" fmla="*/ 825500 w 914400"/>
                  <a:gd name="connsiteY3" fmla="*/ 8211 h 112986"/>
                  <a:gd name="connsiteX4" fmla="*/ 914400 w 914400"/>
                  <a:gd name="connsiteY4" fmla="*/ 14561 h 1129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4400" h="112986">
                    <a:moveTo>
                      <a:pt x="0" y="36786"/>
                    </a:moveTo>
                    <a:cubicBezTo>
                      <a:pt x="46037" y="16148"/>
                      <a:pt x="92075" y="-4489"/>
                      <a:pt x="190500" y="8211"/>
                    </a:cubicBezTo>
                    <a:cubicBezTo>
                      <a:pt x="288925" y="20911"/>
                      <a:pt x="484717" y="112986"/>
                      <a:pt x="590550" y="112986"/>
                    </a:cubicBezTo>
                    <a:cubicBezTo>
                      <a:pt x="696383" y="112986"/>
                      <a:pt x="771525" y="24615"/>
                      <a:pt x="825500" y="8211"/>
                    </a:cubicBezTo>
                    <a:cubicBezTo>
                      <a:pt x="879475" y="-8193"/>
                      <a:pt x="896937" y="3184"/>
                      <a:pt x="914400" y="14561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Freeform 72">
                <a:extLst>
                  <a:ext uri="{FF2B5EF4-FFF2-40B4-BE49-F238E27FC236}">
                    <a16:creationId xmlns:a16="http://schemas.microsoft.com/office/drawing/2014/main" id="{2DD6EBF2-ACAD-CE47-A7D4-E5B3A4DBB195}"/>
                  </a:ext>
                </a:extLst>
              </p:cNvPr>
              <p:cNvSpPr/>
              <p:nvPr/>
            </p:nvSpPr>
            <p:spPr>
              <a:xfrm>
                <a:off x="7559954" y="5857536"/>
                <a:ext cx="914400" cy="112986"/>
              </a:xfrm>
              <a:custGeom>
                <a:avLst/>
                <a:gdLst>
                  <a:gd name="connsiteX0" fmla="*/ 0 w 914400"/>
                  <a:gd name="connsiteY0" fmla="*/ 36786 h 112986"/>
                  <a:gd name="connsiteX1" fmla="*/ 190500 w 914400"/>
                  <a:gd name="connsiteY1" fmla="*/ 8211 h 112986"/>
                  <a:gd name="connsiteX2" fmla="*/ 590550 w 914400"/>
                  <a:gd name="connsiteY2" fmla="*/ 112986 h 112986"/>
                  <a:gd name="connsiteX3" fmla="*/ 825500 w 914400"/>
                  <a:gd name="connsiteY3" fmla="*/ 8211 h 112986"/>
                  <a:gd name="connsiteX4" fmla="*/ 914400 w 914400"/>
                  <a:gd name="connsiteY4" fmla="*/ 14561 h 1129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4400" h="112986">
                    <a:moveTo>
                      <a:pt x="0" y="36786"/>
                    </a:moveTo>
                    <a:cubicBezTo>
                      <a:pt x="46037" y="16148"/>
                      <a:pt x="92075" y="-4489"/>
                      <a:pt x="190500" y="8211"/>
                    </a:cubicBezTo>
                    <a:cubicBezTo>
                      <a:pt x="288925" y="20911"/>
                      <a:pt x="484717" y="112986"/>
                      <a:pt x="590550" y="112986"/>
                    </a:cubicBezTo>
                    <a:cubicBezTo>
                      <a:pt x="696383" y="112986"/>
                      <a:pt x="771525" y="24615"/>
                      <a:pt x="825500" y="8211"/>
                    </a:cubicBezTo>
                    <a:cubicBezTo>
                      <a:pt x="879475" y="-8193"/>
                      <a:pt x="896937" y="3184"/>
                      <a:pt x="914400" y="14561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88438AA6-AF5A-034A-AE32-40ADC1EED6B0}"/>
                </a:ext>
              </a:extLst>
            </p:cNvPr>
            <p:cNvGrpSpPr/>
            <p:nvPr/>
          </p:nvGrpSpPr>
          <p:grpSpPr>
            <a:xfrm>
              <a:off x="7518400" y="2671435"/>
              <a:ext cx="935177" cy="449536"/>
              <a:chOff x="7539177" y="5520986"/>
              <a:chExt cx="935177" cy="449536"/>
            </a:xfrm>
          </p:grpSpPr>
          <p:sp>
            <p:nvSpPr>
              <p:cNvPr id="75" name="Freeform 74">
                <a:extLst>
                  <a:ext uri="{FF2B5EF4-FFF2-40B4-BE49-F238E27FC236}">
                    <a16:creationId xmlns:a16="http://schemas.microsoft.com/office/drawing/2014/main" id="{9465843E-EF30-8A4B-A1E6-D2B69A7AD08A}"/>
                  </a:ext>
                </a:extLst>
              </p:cNvPr>
              <p:cNvSpPr/>
              <p:nvPr/>
            </p:nvSpPr>
            <p:spPr>
              <a:xfrm>
                <a:off x="7539177" y="5520986"/>
                <a:ext cx="914400" cy="112986"/>
              </a:xfrm>
              <a:custGeom>
                <a:avLst/>
                <a:gdLst>
                  <a:gd name="connsiteX0" fmla="*/ 0 w 914400"/>
                  <a:gd name="connsiteY0" fmla="*/ 36786 h 112986"/>
                  <a:gd name="connsiteX1" fmla="*/ 190500 w 914400"/>
                  <a:gd name="connsiteY1" fmla="*/ 8211 h 112986"/>
                  <a:gd name="connsiteX2" fmla="*/ 590550 w 914400"/>
                  <a:gd name="connsiteY2" fmla="*/ 112986 h 112986"/>
                  <a:gd name="connsiteX3" fmla="*/ 825500 w 914400"/>
                  <a:gd name="connsiteY3" fmla="*/ 8211 h 112986"/>
                  <a:gd name="connsiteX4" fmla="*/ 914400 w 914400"/>
                  <a:gd name="connsiteY4" fmla="*/ 14561 h 1129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4400" h="112986">
                    <a:moveTo>
                      <a:pt x="0" y="36786"/>
                    </a:moveTo>
                    <a:cubicBezTo>
                      <a:pt x="46037" y="16148"/>
                      <a:pt x="92075" y="-4489"/>
                      <a:pt x="190500" y="8211"/>
                    </a:cubicBezTo>
                    <a:cubicBezTo>
                      <a:pt x="288925" y="20911"/>
                      <a:pt x="484717" y="112986"/>
                      <a:pt x="590550" y="112986"/>
                    </a:cubicBezTo>
                    <a:cubicBezTo>
                      <a:pt x="696383" y="112986"/>
                      <a:pt x="771525" y="24615"/>
                      <a:pt x="825500" y="8211"/>
                    </a:cubicBezTo>
                    <a:cubicBezTo>
                      <a:pt x="879475" y="-8193"/>
                      <a:pt x="896937" y="3184"/>
                      <a:pt x="914400" y="14561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Freeform 75">
                <a:extLst>
                  <a:ext uri="{FF2B5EF4-FFF2-40B4-BE49-F238E27FC236}">
                    <a16:creationId xmlns:a16="http://schemas.microsoft.com/office/drawing/2014/main" id="{8EA4AA55-00E7-084C-AC66-F248AB0E91D1}"/>
                  </a:ext>
                </a:extLst>
              </p:cNvPr>
              <p:cNvSpPr/>
              <p:nvPr/>
            </p:nvSpPr>
            <p:spPr>
              <a:xfrm>
                <a:off x="7559954" y="5857536"/>
                <a:ext cx="914400" cy="112986"/>
              </a:xfrm>
              <a:custGeom>
                <a:avLst/>
                <a:gdLst>
                  <a:gd name="connsiteX0" fmla="*/ 0 w 914400"/>
                  <a:gd name="connsiteY0" fmla="*/ 36786 h 112986"/>
                  <a:gd name="connsiteX1" fmla="*/ 190500 w 914400"/>
                  <a:gd name="connsiteY1" fmla="*/ 8211 h 112986"/>
                  <a:gd name="connsiteX2" fmla="*/ 590550 w 914400"/>
                  <a:gd name="connsiteY2" fmla="*/ 112986 h 112986"/>
                  <a:gd name="connsiteX3" fmla="*/ 825500 w 914400"/>
                  <a:gd name="connsiteY3" fmla="*/ 8211 h 112986"/>
                  <a:gd name="connsiteX4" fmla="*/ 914400 w 914400"/>
                  <a:gd name="connsiteY4" fmla="*/ 14561 h 1129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4400" h="112986">
                    <a:moveTo>
                      <a:pt x="0" y="36786"/>
                    </a:moveTo>
                    <a:cubicBezTo>
                      <a:pt x="46037" y="16148"/>
                      <a:pt x="92075" y="-4489"/>
                      <a:pt x="190500" y="8211"/>
                    </a:cubicBezTo>
                    <a:cubicBezTo>
                      <a:pt x="288925" y="20911"/>
                      <a:pt x="484717" y="112986"/>
                      <a:pt x="590550" y="112986"/>
                    </a:cubicBezTo>
                    <a:cubicBezTo>
                      <a:pt x="696383" y="112986"/>
                      <a:pt x="771525" y="24615"/>
                      <a:pt x="825500" y="8211"/>
                    </a:cubicBezTo>
                    <a:cubicBezTo>
                      <a:pt x="879475" y="-8193"/>
                      <a:pt x="896937" y="3184"/>
                      <a:pt x="914400" y="14561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E090E1C5-AFC3-DA4D-914B-A8DD51A8586B}"/>
                </a:ext>
              </a:extLst>
            </p:cNvPr>
            <p:cNvGrpSpPr/>
            <p:nvPr/>
          </p:nvGrpSpPr>
          <p:grpSpPr>
            <a:xfrm>
              <a:off x="8797230" y="1749474"/>
              <a:ext cx="935177" cy="449536"/>
              <a:chOff x="7539177" y="5520986"/>
              <a:chExt cx="935177" cy="449536"/>
            </a:xfrm>
          </p:grpSpPr>
          <p:sp>
            <p:nvSpPr>
              <p:cNvPr id="78" name="Freeform 77">
                <a:extLst>
                  <a:ext uri="{FF2B5EF4-FFF2-40B4-BE49-F238E27FC236}">
                    <a16:creationId xmlns:a16="http://schemas.microsoft.com/office/drawing/2014/main" id="{D089BE35-E241-994B-8E26-AF3782A8F153}"/>
                  </a:ext>
                </a:extLst>
              </p:cNvPr>
              <p:cNvSpPr/>
              <p:nvPr/>
            </p:nvSpPr>
            <p:spPr>
              <a:xfrm>
                <a:off x="7539177" y="5520986"/>
                <a:ext cx="914400" cy="112986"/>
              </a:xfrm>
              <a:custGeom>
                <a:avLst/>
                <a:gdLst>
                  <a:gd name="connsiteX0" fmla="*/ 0 w 914400"/>
                  <a:gd name="connsiteY0" fmla="*/ 36786 h 112986"/>
                  <a:gd name="connsiteX1" fmla="*/ 190500 w 914400"/>
                  <a:gd name="connsiteY1" fmla="*/ 8211 h 112986"/>
                  <a:gd name="connsiteX2" fmla="*/ 590550 w 914400"/>
                  <a:gd name="connsiteY2" fmla="*/ 112986 h 112986"/>
                  <a:gd name="connsiteX3" fmla="*/ 825500 w 914400"/>
                  <a:gd name="connsiteY3" fmla="*/ 8211 h 112986"/>
                  <a:gd name="connsiteX4" fmla="*/ 914400 w 914400"/>
                  <a:gd name="connsiteY4" fmla="*/ 14561 h 1129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4400" h="112986">
                    <a:moveTo>
                      <a:pt x="0" y="36786"/>
                    </a:moveTo>
                    <a:cubicBezTo>
                      <a:pt x="46037" y="16148"/>
                      <a:pt x="92075" y="-4489"/>
                      <a:pt x="190500" y="8211"/>
                    </a:cubicBezTo>
                    <a:cubicBezTo>
                      <a:pt x="288925" y="20911"/>
                      <a:pt x="484717" y="112986"/>
                      <a:pt x="590550" y="112986"/>
                    </a:cubicBezTo>
                    <a:cubicBezTo>
                      <a:pt x="696383" y="112986"/>
                      <a:pt x="771525" y="24615"/>
                      <a:pt x="825500" y="8211"/>
                    </a:cubicBezTo>
                    <a:cubicBezTo>
                      <a:pt x="879475" y="-8193"/>
                      <a:pt x="896937" y="3184"/>
                      <a:pt x="914400" y="14561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Freeform 78">
                <a:extLst>
                  <a:ext uri="{FF2B5EF4-FFF2-40B4-BE49-F238E27FC236}">
                    <a16:creationId xmlns:a16="http://schemas.microsoft.com/office/drawing/2014/main" id="{1EE7F5BD-8CB3-CC46-8943-4AE39D853674}"/>
                  </a:ext>
                </a:extLst>
              </p:cNvPr>
              <p:cNvSpPr/>
              <p:nvPr/>
            </p:nvSpPr>
            <p:spPr>
              <a:xfrm>
                <a:off x="7559954" y="5857536"/>
                <a:ext cx="914400" cy="112986"/>
              </a:xfrm>
              <a:custGeom>
                <a:avLst/>
                <a:gdLst>
                  <a:gd name="connsiteX0" fmla="*/ 0 w 914400"/>
                  <a:gd name="connsiteY0" fmla="*/ 36786 h 112986"/>
                  <a:gd name="connsiteX1" fmla="*/ 190500 w 914400"/>
                  <a:gd name="connsiteY1" fmla="*/ 8211 h 112986"/>
                  <a:gd name="connsiteX2" fmla="*/ 590550 w 914400"/>
                  <a:gd name="connsiteY2" fmla="*/ 112986 h 112986"/>
                  <a:gd name="connsiteX3" fmla="*/ 825500 w 914400"/>
                  <a:gd name="connsiteY3" fmla="*/ 8211 h 112986"/>
                  <a:gd name="connsiteX4" fmla="*/ 914400 w 914400"/>
                  <a:gd name="connsiteY4" fmla="*/ 14561 h 1129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4400" h="112986">
                    <a:moveTo>
                      <a:pt x="0" y="36786"/>
                    </a:moveTo>
                    <a:cubicBezTo>
                      <a:pt x="46037" y="16148"/>
                      <a:pt x="92075" y="-4489"/>
                      <a:pt x="190500" y="8211"/>
                    </a:cubicBezTo>
                    <a:cubicBezTo>
                      <a:pt x="288925" y="20911"/>
                      <a:pt x="484717" y="112986"/>
                      <a:pt x="590550" y="112986"/>
                    </a:cubicBezTo>
                    <a:cubicBezTo>
                      <a:pt x="696383" y="112986"/>
                      <a:pt x="771525" y="24615"/>
                      <a:pt x="825500" y="8211"/>
                    </a:cubicBezTo>
                    <a:cubicBezTo>
                      <a:pt x="879475" y="-8193"/>
                      <a:pt x="896937" y="3184"/>
                      <a:pt x="914400" y="14561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089EEC28-C4B4-7A4E-8DDB-E2F3273ADB6E}"/>
                </a:ext>
              </a:extLst>
            </p:cNvPr>
            <p:cNvGrpSpPr/>
            <p:nvPr/>
          </p:nvGrpSpPr>
          <p:grpSpPr>
            <a:xfrm>
              <a:off x="10062625" y="5510271"/>
              <a:ext cx="935177" cy="449536"/>
              <a:chOff x="7539177" y="5520986"/>
              <a:chExt cx="935177" cy="449536"/>
            </a:xfrm>
          </p:grpSpPr>
          <p:sp>
            <p:nvSpPr>
              <p:cNvPr id="81" name="Freeform 80">
                <a:extLst>
                  <a:ext uri="{FF2B5EF4-FFF2-40B4-BE49-F238E27FC236}">
                    <a16:creationId xmlns:a16="http://schemas.microsoft.com/office/drawing/2014/main" id="{E2E5569A-26ED-5F4C-A4DD-12CF7933776A}"/>
                  </a:ext>
                </a:extLst>
              </p:cNvPr>
              <p:cNvSpPr/>
              <p:nvPr/>
            </p:nvSpPr>
            <p:spPr>
              <a:xfrm>
                <a:off x="7539177" y="5520986"/>
                <a:ext cx="914400" cy="112986"/>
              </a:xfrm>
              <a:custGeom>
                <a:avLst/>
                <a:gdLst>
                  <a:gd name="connsiteX0" fmla="*/ 0 w 914400"/>
                  <a:gd name="connsiteY0" fmla="*/ 36786 h 112986"/>
                  <a:gd name="connsiteX1" fmla="*/ 190500 w 914400"/>
                  <a:gd name="connsiteY1" fmla="*/ 8211 h 112986"/>
                  <a:gd name="connsiteX2" fmla="*/ 590550 w 914400"/>
                  <a:gd name="connsiteY2" fmla="*/ 112986 h 112986"/>
                  <a:gd name="connsiteX3" fmla="*/ 825500 w 914400"/>
                  <a:gd name="connsiteY3" fmla="*/ 8211 h 112986"/>
                  <a:gd name="connsiteX4" fmla="*/ 914400 w 914400"/>
                  <a:gd name="connsiteY4" fmla="*/ 14561 h 1129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4400" h="112986">
                    <a:moveTo>
                      <a:pt x="0" y="36786"/>
                    </a:moveTo>
                    <a:cubicBezTo>
                      <a:pt x="46037" y="16148"/>
                      <a:pt x="92075" y="-4489"/>
                      <a:pt x="190500" y="8211"/>
                    </a:cubicBezTo>
                    <a:cubicBezTo>
                      <a:pt x="288925" y="20911"/>
                      <a:pt x="484717" y="112986"/>
                      <a:pt x="590550" y="112986"/>
                    </a:cubicBezTo>
                    <a:cubicBezTo>
                      <a:pt x="696383" y="112986"/>
                      <a:pt x="771525" y="24615"/>
                      <a:pt x="825500" y="8211"/>
                    </a:cubicBezTo>
                    <a:cubicBezTo>
                      <a:pt x="879475" y="-8193"/>
                      <a:pt x="896937" y="3184"/>
                      <a:pt x="914400" y="14561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Freeform 81">
                <a:extLst>
                  <a:ext uri="{FF2B5EF4-FFF2-40B4-BE49-F238E27FC236}">
                    <a16:creationId xmlns:a16="http://schemas.microsoft.com/office/drawing/2014/main" id="{F773870D-F1D9-1C4A-8C86-C588339A32B2}"/>
                  </a:ext>
                </a:extLst>
              </p:cNvPr>
              <p:cNvSpPr/>
              <p:nvPr/>
            </p:nvSpPr>
            <p:spPr>
              <a:xfrm>
                <a:off x="7559954" y="5857536"/>
                <a:ext cx="914400" cy="112986"/>
              </a:xfrm>
              <a:custGeom>
                <a:avLst/>
                <a:gdLst>
                  <a:gd name="connsiteX0" fmla="*/ 0 w 914400"/>
                  <a:gd name="connsiteY0" fmla="*/ 36786 h 112986"/>
                  <a:gd name="connsiteX1" fmla="*/ 190500 w 914400"/>
                  <a:gd name="connsiteY1" fmla="*/ 8211 h 112986"/>
                  <a:gd name="connsiteX2" fmla="*/ 590550 w 914400"/>
                  <a:gd name="connsiteY2" fmla="*/ 112986 h 112986"/>
                  <a:gd name="connsiteX3" fmla="*/ 825500 w 914400"/>
                  <a:gd name="connsiteY3" fmla="*/ 8211 h 112986"/>
                  <a:gd name="connsiteX4" fmla="*/ 914400 w 914400"/>
                  <a:gd name="connsiteY4" fmla="*/ 14561 h 1129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4400" h="112986">
                    <a:moveTo>
                      <a:pt x="0" y="36786"/>
                    </a:moveTo>
                    <a:cubicBezTo>
                      <a:pt x="46037" y="16148"/>
                      <a:pt x="92075" y="-4489"/>
                      <a:pt x="190500" y="8211"/>
                    </a:cubicBezTo>
                    <a:cubicBezTo>
                      <a:pt x="288925" y="20911"/>
                      <a:pt x="484717" y="112986"/>
                      <a:pt x="590550" y="112986"/>
                    </a:cubicBezTo>
                    <a:cubicBezTo>
                      <a:pt x="696383" y="112986"/>
                      <a:pt x="771525" y="24615"/>
                      <a:pt x="825500" y="8211"/>
                    </a:cubicBezTo>
                    <a:cubicBezTo>
                      <a:pt x="879475" y="-8193"/>
                      <a:pt x="896937" y="3184"/>
                      <a:pt x="914400" y="14561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87" name="TextBox 86">
            <a:extLst>
              <a:ext uri="{FF2B5EF4-FFF2-40B4-BE49-F238E27FC236}">
                <a16:creationId xmlns:a16="http://schemas.microsoft.com/office/drawing/2014/main" id="{145228C1-4197-6D4F-BEF0-85A5E127FA42}"/>
              </a:ext>
            </a:extLst>
          </p:cNvPr>
          <p:cNvSpPr txBox="1"/>
          <p:nvPr/>
        </p:nvSpPr>
        <p:spPr>
          <a:xfrm>
            <a:off x="6765984" y="6042130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F62FC5C0-709E-BB4E-BCC8-799F3BA9B16A}"/>
              </a:ext>
            </a:extLst>
          </p:cNvPr>
          <p:cNvSpPr txBox="1"/>
          <p:nvPr/>
        </p:nvSpPr>
        <p:spPr>
          <a:xfrm>
            <a:off x="8010050" y="6040506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5562E0BB-142A-1545-B844-B9456E7F3F91}"/>
              </a:ext>
            </a:extLst>
          </p:cNvPr>
          <p:cNvSpPr txBox="1"/>
          <p:nvPr/>
        </p:nvSpPr>
        <p:spPr>
          <a:xfrm>
            <a:off x="9254116" y="6053089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DD599B05-4CDF-4F48-AC4B-A905844794CC}"/>
              </a:ext>
            </a:extLst>
          </p:cNvPr>
          <p:cNvSpPr txBox="1"/>
          <p:nvPr/>
        </p:nvSpPr>
        <p:spPr>
          <a:xfrm>
            <a:off x="10498182" y="6051465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CF6042F-C503-654C-A7D7-A937C7DA96E6}"/>
              </a:ext>
            </a:extLst>
          </p:cNvPr>
          <p:cNvSpPr txBox="1"/>
          <p:nvPr/>
        </p:nvSpPr>
        <p:spPr>
          <a:xfrm>
            <a:off x="5933414" y="5183012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0BD35F00-0DA7-4D4E-BC17-5B61E488A39E}"/>
              </a:ext>
            </a:extLst>
          </p:cNvPr>
          <p:cNvSpPr txBox="1"/>
          <p:nvPr/>
        </p:nvSpPr>
        <p:spPr>
          <a:xfrm>
            <a:off x="5925264" y="3875790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DEF87A9B-2F65-6A48-860C-9F38C97DB77E}"/>
              </a:ext>
            </a:extLst>
          </p:cNvPr>
          <p:cNvSpPr txBox="1"/>
          <p:nvPr/>
        </p:nvSpPr>
        <p:spPr>
          <a:xfrm>
            <a:off x="5918274" y="2609046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5388E192-2E0C-A84C-AD8D-AA89490954FE}"/>
              </a:ext>
            </a:extLst>
          </p:cNvPr>
          <p:cNvSpPr txBox="1"/>
          <p:nvPr/>
        </p:nvSpPr>
        <p:spPr>
          <a:xfrm>
            <a:off x="5910843" y="1491014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87032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664E13-4AF8-044D-9B57-F8C9D2A929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Wampa</a:t>
            </a:r>
            <a:r>
              <a:rPr lang="en-US" dirty="0"/>
              <a:t> World Walkthrough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024B31-A3F2-9A4E-8CCD-925F436433F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R2D2 starts in [1,1]</a:t>
            </a:r>
          </a:p>
          <a:p>
            <a:r>
              <a:rPr lang="en-US" dirty="0"/>
              <a:t>Percept=[</a:t>
            </a:r>
            <a:r>
              <a:rPr lang="en-US" i="1" dirty="0"/>
              <a:t>None, None, None, None None</a:t>
            </a:r>
            <a:r>
              <a:rPr lang="en-US" dirty="0"/>
              <a:t>]</a:t>
            </a:r>
          </a:p>
          <a:p>
            <a:endParaRPr lang="en-US" dirty="0"/>
          </a:p>
          <a:p>
            <a:r>
              <a:rPr lang="en-US" dirty="0"/>
              <a:t>What can we conclude about [1,2] and [2,1]?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77EB646-2F66-7C4D-8B11-F3C11A18321A}"/>
              </a:ext>
            </a:extLst>
          </p:cNvPr>
          <p:cNvGrpSpPr/>
          <p:nvPr/>
        </p:nvGrpSpPr>
        <p:grpSpPr>
          <a:xfrm>
            <a:off x="6288506" y="1009755"/>
            <a:ext cx="5740778" cy="5032375"/>
            <a:chOff x="6456556" y="1825625"/>
            <a:chExt cx="4143414" cy="3632123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CA8DDE8-F81F-0D47-A5E6-1AF3007F3FE7}"/>
                </a:ext>
              </a:extLst>
            </p:cNvPr>
            <p:cNvSpPr/>
            <p:nvPr/>
          </p:nvSpPr>
          <p:spPr>
            <a:xfrm>
              <a:off x="6456556" y="1825625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F77E65B-F07D-9547-AED8-A43FFB54BAA1}"/>
                </a:ext>
              </a:extLst>
            </p:cNvPr>
            <p:cNvSpPr/>
            <p:nvPr/>
          </p:nvSpPr>
          <p:spPr>
            <a:xfrm>
              <a:off x="8285356" y="1825625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3ABD629-FEA3-F94E-9CBC-E9B92F6C13FA}"/>
                </a:ext>
              </a:extLst>
            </p:cNvPr>
            <p:cNvSpPr/>
            <p:nvPr/>
          </p:nvSpPr>
          <p:spPr>
            <a:xfrm>
              <a:off x="7370956" y="1825625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2701505-1F9C-364E-A8B1-D64A0DAEC3F4}"/>
                </a:ext>
              </a:extLst>
            </p:cNvPr>
            <p:cNvSpPr/>
            <p:nvPr/>
          </p:nvSpPr>
          <p:spPr>
            <a:xfrm>
              <a:off x="9199756" y="1825625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0E86AF3-F9BB-D442-8811-A076D13B850D}"/>
                </a:ext>
              </a:extLst>
            </p:cNvPr>
            <p:cNvSpPr txBox="1"/>
            <p:nvPr/>
          </p:nvSpPr>
          <p:spPr>
            <a:xfrm>
              <a:off x="10415239" y="3401122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0665D60-0E52-364B-B54B-D8C4877EF059}"/>
                </a:ext>
              </a:extLst>
            </p:cNvPr>
            <p:cNvSpPr/>
            <p:nvPr/>
          </p:nvSpPr>
          <p:spPr>
            <a:xfrm>
              <a:off x="6456556" y="2714548"/>
              <a:ext cx="914400" cy="914400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DE63429-6A24-4D4A-B231-D9AB0AD4F7AE}"/>
                </a:ext>
              </a:extLst>
            </p:cNvPr>
            <p:cNvSpPr/>
            <p:nvPr/>
          </p:nvSpPr>
          <p:spPr>
            <a:xfrm>
              <a:off x="7370956" y="2714548"/>
              <a:ext cx="914400" cy="914400"/>
            </a:xfrm>
            <a:prstGeom prst="rect">
              <a:avLst/>
            </a:prstGeom>
            <a:blipFill>
              <a:blip r:embed="rId4"/>
              <a:stretch>
                <a:fillRect/>
              </a:stretch>
            </a:blip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4090417-391D-9D42-B2AF-7651F8FAA873}"/>
                </a:ext>
              </a:extLst>
            </p:cNvPr>
            <p:cNvSpPr/>
            <p:nvPr/>
          </p:nvSpPr>
          <p:spPr>
            <a:xfrm>
              <a:off x="9199756" y="2714548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7B8EC6F-313C-C848-8DBB-352118CA1948}"/>
                </a:ext>
              </a:extLst>
            </p:cNvPr>
            <p:cNvSpPr/>
            <p:nvPr/>
          </p:nvSpPr>
          <p:spPr>
            <a:xfrm>
              <a:off x="8285356" y="2714548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07A150D-3160-3F4B-890F-5EDE1A70091B}"/>
                </a:ext>
              </a:extLst>
            </p:cNvPr>
            <p:cNvSpPr/>
            <p:nvPr/>
          </p:nvSpPr>
          <p:spPr>
            <a:xfrm>
              <a:off x="6456556" y="3628948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02244BB-F57F-B946-B5A4-4CA0A64D5426}"/>
                </a:ext>
              </a:extLst>
            </p:cNvPr>
            <p:cNvSpPr/>
            <p:nvPr/>
          </p:nvSpPr>
          <p:spPr>
            <a:xfrm>
              <a:off x="7370956" y="3628948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230D9D0-37E7-794E-88DF-6CC8D1671800}"/>
                </a:ext>
              </a:extLst>
            </p:cNvPr>
            <p:cNvSpPr/>
            <p:nvPr/>
          </p:nvSpPr>
          <p:spPr>
            <a:xfrm>
              <a:off x="8285356" y="3628948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0FF8018-FFB3-6242-AE9D-18C68C3FC7DB}"/>
                </a:ext>
              </a:extLst>
            </p:cNvPr>
            <p:cNvSpPr/>
            <p:nvPr/>
          </p:nvSpPr>
          <p:spPr>
            <a:xfrm>
              <a:off x="9199756" y="3628948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991B4AF6-830F-6B4E-A6F9-C4A9150B2E5C}"/>
                </a:ext>
              </a:extLst>
            </p:cNvPr>
            <p:cNvSpPr/>
            <p:nvPr/>
          </p:nvSpPr>
          <p:spPr>
            <a:xfrm>
              <a:off x="6456556" y="4543348"/>
              <a:ext cx="914400" cy="914400"/>
            </a:xfrm>
            <a:prstGeom prst="rect">
              <a:avLst/>
            </a:prstGeom>
            <a:blipFill>
              <a:blip r:embed="rId5"/>
              <a:stretch>
                <a:fillRect/>
              </a:stretch>
            </a:blip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ABD1673-6571-6A4D-AB33-2794D24C7E2E}"/>
                </a:ext>
              </a:extLst>
            </p:cNvPr>
            <p:cNvSpPr/>
            <p:nvPr/>
          </p:nvSpPr>
          <p:spPr>
            <a:xfrm>
              <a:off x="7370956" y="4543348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A871E26-694D-4141-A9AC-F1EDFEFDA1BA}"/>
                </a:ext>
              </a:extLst>
            </p:cNvPr>
            <p:cNvSpPr/>
            <p:nvPr/>
          </p:nvSpPr>
          <p:spPr>
            <a:xfrm>
              <a:off x="8285356" y="4543348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66CF050-7B50-DE45-BF3C-DB556D191685}"/>
                </a:ext>
              </a:extLst>
            </p:cNvPr>
            <p:cNvSpPr/>
            <p:nvPr/>
          </p:nvSpPr>
          <p:spPr>
            <a:xfrm>
              <a:off x="9199756" y="4543348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7" name="Oval 26">
            <a:extLst>
              <a:ext uri="{FF2B5EF4-FFF2-40B4-BE49-F238E27FC236}">
                <a16:creationId xmlns:a16="http://schemas.microsoft.com/office/drawing/2014/main" id="{919B38D3-135F-C446-9F3D-FC603570C7AF}"/>
              </a:ext>
            </a:extLst>
          </p:cNvPr>
          <p:cNvSpPr/>
          <p:nvPr/>
        </p:nvSpPr>
        <p:spPr>
          <a:xfrm>
            <a:off x="8943311" y="2394599"/>
            <a:ext cx="1024981" cy="9957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PIT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9CB10C91-80FC-0848-A326-10FA17A13033}"/>
              </a:ext>
            </a:extLst>
          </p:cNvPr>
          <p:cNvSpPr/>
          <p:nvPr/>
        </p:nvSpPr>
        <p:spPr>
          <a:xfrm>
            <a:off x="10210229" y="1127682"/>
            <a:ext cx="1024981" cy="9957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PIT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0E9E6583-1B6B-AF44-9ECD-D69E5205C93A}"/>
              </a:ext>
            </a:extLst>
          </p:cNvPr>
          <p:cNvSpPr/>
          <p:nvPr/>
        </p:nvSpPr>
        <p:spPr>
          <a:xfrm>
            <a:off x="8943311" y="4910787"/>
            <a:ext cx="1024981" cy="9957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PIT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145228C1-4197-6D4F-BEF0-85A5E127FA42}"/>
              </a:ext>
            </a:extLst>
          </p:cNvPr>
          <p:cNvSpPr txBox="1"/>
          <p:nvPr/>
        </p:nvSpPr>
        <p:spPr>
          <a:xfrm>
            <a:off x="6765984" y="6042130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F62FC5C0-709E-BB4E-BCC8-799F3BA9B16A}"/>
              </a:ext>
            </a:extLst>
          </p:cNvPr>
          <p:cNvSpPr txBox="1"/>
          <p:nvPr/>
        </p:nvSpPr>
        <p:spPr>
          <a:xfrm>
            <a:off x="8010050" y="6040506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5562E0BB-142A-1545-B844-B9456E7F3F91}"/>
              </a:ext>
            </a:extLst>
          </p:cNvPr>
          <p:cNvSpPr txBox="1"/>
          <p:nvPr/>
        </p:nvSpPr>
        <p:spPr>
          <a:xfrm>
            <a:off x="9254116" y="6053089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DD599B05-4CDF-4F48-AC4B-A905844794CC}"/>
              </a:ext>
            </a:extLst>
          </p:cNvPr>
          <p:cNvSpPr txBox="1"/>
          <p:nvPr/>
        </p:nvSpPr>
        <p:spPr>
          <a:xfrm>
            <a:off x="10498182" y="6051465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CF6042F-C503-654C-A7D7-A937C7DA96E6}"/>
              </a:ext>
            </a:extLst>
          </p:cNvPr>
          <p:cNvSpPr txBox="1"/>
          <p:nvPr/>
        </p:nvSpPr>
        <p:spPr>
          <a:xfrm>
            <a:off x="5933414" y="5183012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0BD35F00-0DA7-4D4E-BC17-5B61E488A39E}"/>
              </a:ext>
            </a:extLst>
          </p:cNvPr>
          <p:cNvSpPr txBox="1"/>
          <p:nvPr/>
        </p:nvSpPr>
        <p:spPr>
          <a:xfrm>
            <a:off x="5925264" y="3875790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DEF87A9B-2F65-6A48-860C-9F38C97DB77E}"/>
              </a:ext>
            </a:extLst>
          </p:cNvPr>
          <p:cNvSpPr txBox="1"/>
          <p:nvPr/>
        </p:nvSpPr>
        <p:spPr>
          <a:xfrm>
            <a:off x="5918274" y="2609046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5388E192-2E0C-A84C-AD8D-AA89490954FE}"/>
              </a:ext>
            </a:extLst>
          </p:cNvPr>
          <p:cNvSpPr txBox="1"/>
          <p:nvPr/>
        </p:nvSpPr>
        <p:spPr>
          <a:xfrm>
            <a:off x="5910843" y="1491014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925126F-6D31-4F4C-8F1B-9D76CD4300A7}"/>
              </a:ext>
            </a:extLst>
          </p:cNvPr>
          <p:cNvGrpSpPr/>
          <p:nvPr/>
        </p:nvGrpSpPr>
        <p:grpSpPr>
          <a:xfrm>
            <a:off x="6288506" y="1009755"/>
            <a:ext cx="5740778" cy="5032375"/>
            <a:chOff x="6456556" y="1825625"/>
            <a:chExt cx="4143414" cy="3632123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F0D54C61-81FB-1947-8B62-58EB4784CA9B}"/>
                </a:ext>
              </a:extLst>
            </p:cNvPr>
            <p:cNvSpPr/>
            <p:nvPr/>
          </p:nvSpPr>
          <p:spPr>
            <a:xfrm>
              <a:off x="6456556" y="1825625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EC7AC4BE-12B5-8B40-B409-EF4356BAD08B}"/>
                </a:ext>
              </a:extLst>
            </p:cNvPr>
            <p:cNvSpPr/>
            <p:nvPr/>
          </p:nvSpPr>
          <p:spPr>
            <a:xfrm>
              <a:off x="8285356" y="1825625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FEA5CA8E-4A4E-E04C-9056-EEF6040BAD1B}"/>
                </a:ext>
              </a:extLst>
            </p:cNvPr>
            <p:cNvSpPr/>
            <p:nvPr/>
          </p:nvSpPr>
          <p:spPr>
            <a:xfrm>
              <a:off x="7370956" y="1825625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3A7FA94B-2E9B-594D-9ACF-22AC4B3EBEFB}"/>
                </a:ext>
              </a:extLst>
            </p:cNvPr>
            <p:cNvSpPr/>
            <p:nvPr/>
          </p:nvSpPr>
          <p:spPr>
            <a:xfrm>
              <a:off x="9199756" y="1825625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1737429-6A1B-4D48-995C-AC7E711DA62C}"/>
                </a:ext>
              </a:extLst>
            </p:cNvPr>
            <p:cNvSpPr txBox="1"/>
            <p:nvPr/>
          </p:nvSpPr>
          <p:spPr>
            <a:xfrm>
              <a:off x="10415239" y="3401122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38A1B1C-4899-614E-B5A3-4A2656B20DF1}"/>
                </a:ext>
              </a:extLst>
            </p:cNvPr>
            <p:cNvSpPr/>
            <p:nvPr/>
          </p:nvSpPr>
          <p:spPr>
            <a:xfrm>
              <a:off x="6456556" y="2714548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C8D09EDC-DABA-0242-8724-6D7EEC922C45}"/>
                </a:ext>
              </a:extLst>
            </p:cNvPr>
            <p:cNvSpPr/>
            <p:nvPr/>
          </p:nvSpPr>
          <p:spPr>
            <a:xfrm>
              <a:off x="7370956" y="2714548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DE4D82A5-C441-B140-BBE9-7507557C8ED8}"/>
                </a:ext>
              </a:extLst>
            </p:cNvPr>
            <p:cNvSpPr/>
            <p:nvPr/>
          </p:nvSpPr>
          <p:spPr>
            <a:xfrm>
              <a:off x="9199756" y="2714548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7F3E2024-4AA4-7E4A-A612-BE04ADB826F7}"/>
                </a:ext>
              </a:extLst>
            </p:cNvPr>
            <p:cNvSpPr/>
            <p:nvPr/>
          </p:nvSpPr>
          <p:spPr>
            <a:xfrm>
              <a:off x="8285356" y="2714548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EA5D1A4B-112D-A84C-93D5-8DA802CC09D6}"/>
                </a:ext>
              </a:extLst>
            </p:cNvPr>
            <p:cNvSpPr/>
            <p:nvPr/>
          </p:nvSpPr>
          <p:spPr>
            <a:xfrm>
              <a:off x="6456556" y="3628948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3C293F5A-E0AA-F444-B46F-A63D7B3AB36F}"/>
                </a:ext>
              </a:extLst>
            </p:cNvPr>
            <p:cNvSpPr/>
            <p:nvPr/>
          </p:nvSpPr>
          <p:spPr>
            <a:xfrm>
              <a:off x="7370956" y="3628948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DB9BEC05-A42F-6B4D-941C-876FD46E80E4}"/>
                </a:ext>
              </a:extLst>
            </p:cNvPr>
            <p:cNvSpPr/>
            <p:nvPr/>
          </p:nvSpPr>
          <p:spPr>
            <a:xfrm>
              <a:off x="8285356" y="3628948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C75EE316-46FA-A345-B1AE-FD063A8D62AB}"/>
                </a:ext>
              </a:extLst>
            </p:cNvPr>
            <p:cNvSpPr/>
            <p:nvPr/>
          </p:nvSpPr>
          <p:spPr>
            <a:xfrm>
              <a:off x="9199756" y="3628948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8EC65B41-B576-B84B-A868-F35A1728D3B2}"/>
                </a:ext>
              </a:extLst>
            </p:cNvPr>
            <p:cNvSpPr/>
            <p:nvPr/>
          </p:nvSpPr>
          <p:spPr>
            <a:xfrm>
              <a:off x="6456556" y="4543348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F1C36FD7-FF18-334A-B3F2-55AC882F47EB}"/>
                </a:ext>
              </a:extLst>
            </p:cNvPr>
            <p:cNvSpPr/>
            <p:nvPr/>
          </p:nvSpPr>
          <p:spPr>
            <a:xfrm>
              <a:off x="7370956" y="4543348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06D5F813-84A8-5840-B112-503AA8388F8C}"/>
                </a:ext>
              </a:extLst>
            </p:cNvPr>
            <p:cNvSpPr/>
            <p:nvPr/>
          </p:nvSpPr>
          <p:spPr>
            <a:xfrm>
              <a:off x="8285356" y="4543348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592FB4B5-2222-7545-B3F9-ADD6BE885113}"/>
                </a:ext>
              </a:extLst>
            </p:cNvPr>
            <p:cNvSpPr/>
            <p:nvPr/>
          </p:nvSpPr>
          <p:spPr>
            <a:xfrm>
              <a:off x="9199756" y="4543348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53" name="Rectangle 52">
            <a:extLst>
              <a:ext uri="{FF2B5EF4-FFF2-40B4-BE49-F238E27FC236}">
                <a16:creationId xmlns:a16="http://schemas.microsoft.com/office/drawing/2014/main" id="{50AD5D90-977F-2C4E-B0B7-FEFC4E484EF3}"/>
              </a:ext>
            </a:extLst>
          </p:cNvPr>
          <p:cNvSpPr/>
          <p:nvPr/>
        </p:nvSpPr>
        <p:spPr>
          <a:xfrm>
            <a:off x="6296656" y="4775211"/>
            <a:ext cx="1266918" cy="1266918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2A8EA5-D47B-FA41-BB00-EFC5A158FFE0}"/>
              </a:ext>
            </a:extLst>
          </p:cNvPr>
          <p:cNvSpPr/>
          <p:nvPr/>
        </p:nvSpPr>
        <p:spPr>
          <a:xfrm>
            <a:off x="7082096" y="4774399"/>
            <a:ext cx="5052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OK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6A3CE355-A025-E54A-ADC8-82BC170E4F1C}"/>
              </a:ext>
            </a:extLst>
          </p:cNvPr>
          <p:cNvSpPr/>
          <p:nvPr/>
        </p:nvSpPr>
        <p:spPr>
          <a:xfrm>
            <a:off x="7082096" y="3501486"/>
            <a:ext cx="5052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OK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C36AC58F-0779-B247-A2D8-EA637ED8F7F4}"/>
              </a:ext>
            </a:extLst>
          </p:cNvPr>
          <p:cNvSpPr/>
          <p:nvPr/>
        </p:nvSpPr>
        <p:spPr>
          <a:xfrm>
            <a:off x="8364524" y="4774399"/>
            <a:ext cx="5052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OK</a:t>
            </a:r>
          </a:p>
        </p:txBody>
      </p:sp>
    </p:spTree>
    <p:extLst>
      <p:ext uri="{BB962C8B-B14F-4D97-AF65-F5344CB8AC3E}">
        <p14:creationId xmlns:p14="http://schemas.microsoft.com/office/powerpoint/2010/main" val="1362368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  <p:bldP spid="5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664E13-4AF8-044D-9B57-F8C9D2A929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Wampa</a:t>
            </a:r>
            <a:r>
              <a:rPr lang="en-US" dirty="0"/>
              <a:t> World Walkthrough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024B31-A3F2-9A4E-8CCD-925F436433F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R2D2 moves to [1,2]</a:t>
            </a:r>
          </a:p>
          <a:p>
            <a:r>
              <a:rPr lang="en-US" dirty="0"/>
              <a:t>Percept=[</a:t>
            </a:r>
            <a:r>
              <a:rPr lang="en-US" i="1" dirty="0"/>
              <a:t>Stench, None, None, None None</a:t>
            </a:r>
            <a:r>
              <a:rPr lang="en-US" dirty="0"/>
              <a:t>]</a:t>
            </a:r>
          </a:p>
          <a:p>
            <a:endParaRPr lang="en-US" dirty="0"/>
          </a:p>
          <a:p>
            <a:r>
              <a:rPr lang="en-US" dirty="0"/>
              <a:t>What can we conclude about [3,1]?</a:t>
            </a:r>
          </a:p>
          <a:p>
            <a:endParaRPr lang="en-US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77EB646-2F66-7C4D-8B11-F3C11A18321A}"/>
              </a:ext>
            </a:extLst>
          </p:cNvPr>
          <p:cNvGrpSpPr/>
          <p:nvPr/>
        </p:nvGrpSpPr>
        <p:grpSpPr>
          <a:xfrm>
            <a:off x="6288506" y="1009755"/>
            <a:ext cx="5740778" cy="5032375"/>
            <a:chOff x="6456556" y="1825625"/>
            <a:chExt cx="4143414" cy="3632123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CA8DDE8-F81F-0D47-A5E6-1AF3007F3FE7}"/>
                </a:ext>
              </a:extLst>
            </p:cNvPr>
            <p:cNvSpPr/>
            <p:nvPr/>
          </p:nvSpPr>
          <p:spPr>
            <a:xfrm>
              <a:off x="6456556" y="1825625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F77E65B-F07D-9547-AED8-A43FFB54BAA1}"/>
                </a:ext>
              </a:extLst>
            </p:cNvPr>
            <p:cNvSpPr/>
            <p:nvPr/>
          </p:nvSpPr>
          <p:spPr>
            <a:xfrm>
              <a:off x="8285356" y="1825625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3ABD629-FEA3-F94E-9CBC-E9B92F6C13FA}"/>
                </a:ext>
              </a:extLst>
            </p:cNvPr>
            <p:cNvSpPr/>
            <p:nvPr/>
          </p:nvSpPr>
          <p:spPr>
            <a:xfrm>
              <a:off x="7370956" y="1825625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2701505-1F9C-364E-A8B1-D64A0DAEC3F4}"/>
                </a:ext>
              </a:extLst>
            </p:cNvPr>
            <p:cNvSpPr/>
            <p:nvPr/>
          </p:nvSpPr>
          <p:spPr>
            <a:xfrm>
              <a:off x="9199756" y="1825625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0E86AF3-F9BB-D442-8811-A076D13B850D}"/>
                </a:ext>
              </a:extLst>
            </p:cNvPr>
            <p:cNvSpPr txBox="1"/>
            <p:nvPr/>
          </p:nvSpPr>
          <p:spPr>
            <a:xfrm>
              <a:off x="10415239" y="3401122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0665D60-0E52-364B-B54B-D8C4877EF059}"/>
                </a:ext>
              </a:extLst>
            </p:cNvPr>
            <p:cNvSpPr/>
            <p:nvPr/>
          </p:nvSpPr>
          <p:spPr>
            <a:xfrm>
              <a:off x="6456556" y="2714548"/>
              <a:ext cx="914400" cy="914400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DE63429-6A24-4D4A-B231-D9AB0AD4F7AE}"/>
                </a:ext>
              </a:extLst>
            </p:cNvPr>
            <p:cNvSpPr/>
            <p:nvPr/>
          </p:nvSpPr>
          <p:spPr>
            <a:xfrm>
              <a:off x="7370956" y="2714548"/>
              <a:ext cx="914400" cy="914400"/>
            </a:xfrm>
            <a:prstGeom prst="rect">
              <a:avLst/>
            </a:prstGeom>
            <a:blipFill>
              <a:blip r:embed="rId4"/>
              <a:stretch>
                <a:fillRect/>
              </a:stretch>
            </a:blip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4090417-391D-9D42-B2AF-7651F8FAA873}"/>
                </a:ext>
              </a:extLst>
            </p:cNvPr>
            <p:cNvSpPr/>
            <p:nvPr/>
          </p:nvSpPr>
          <p:spPr>
            <a:xfrm>
              <a:off x="9199756" y="2714548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7B8EC6F-313C-C848-8DBB-352118CA1948}"/>
                </a:ext>
              </a:extLst>
            </p:cNvPr>
            <p:cNvSpPr/>
            <p:nvPr/>
          </p:nvSpPr>
          <p:spPr>
            <a:xfrm>
              <a:off x="8285356" y="2714548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07A150D-3160-3F4B-890F-5EDE1A70091B}"/>
                </a:ext>
              </a:extLst>
            </p:cNvPr>
            <p:cNvSpPr/>
            <p:nvPr/>
          </p:nvSpPr>
          <p:spPr>
            <a:xfrm>
              <a:off x="6456556" y="3628948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02244BB-F57F-B946-B5A4-4CA0A64D5426}"/>
                </a:ext>
              </a:extLst>
            </p:cNvPr>
            <p:cNvSpPr/>
            <p:nvPr/>
          </p:nvSpPr>
          <p:spPr>
            <a:xfrm>
              <a:off x="7370956" y="3628948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230D9D0-37E7-794E-88DF-6CC8D1671800}"/>
                </a:ext>
              </a:extLst>
            </p:cNvPr>
            <p:cNvSpPr/>
            <p:nvPr/>
          </p:nvSpPr>
          <p:spPr>
            <a:xfrm>
              <a:off x="8285356" y="3628948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0FF8018-FFB3-6242-AE9D-18C68C3FC7DB}"/>
                </a:ext>
              </a:extLst>
            </p:cNvPr>
            <p:cNvSpPr/>
            <p:nvPr/>
          </p:nvSpPr>
          <p:spPr>
            <a:xfrm>
              <a:off x="9199756" y="3628948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991B4AF6-830F-6B4E-A6F9-C4A9150B2E5C}"/>
                </a:ext>
              </a:extLst>
            </p:cNvPr>
            <p:cNvSpPr/>
            <p:nvPr/>
          </p:nvSpPr>
          <p:spPr>
            <a:xfrm>
              <a:off x="6456556" y="4543348"/>
              <a:ext cx="914400" cy="914400"/>
            </a:xfrm>
            <a:prstGeom prst="rect">
              <a:avLst/>
            </a:prstGeom>
            <a:blipFill>
              <a:blip r:embed="rId5"/>
              <a:stretch>
                <a:fillRect/>
              </a:stretch>
            </a:blip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ABD1673-6571-6A4D-AB33-2794D24C7E2E}"/>
                </a:ext>
              </a:extLst>
            </p:cNvPr>
            <p:cNvSpPr/>
            <p:nvPr/>
          </p:nvSpPr>
          <p:spPr>
            <a:xfrm>
              <a:off x="7370956" y="4543348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A871E26-694D-4141-A9AC-F1EDFEFDA1BA}"/>
                </a:ext>
              </a:extLst>
            </p:cNvPr>
            <p:cNvSpPr/>
            <p:nvPr/>
          </p:nvSpPr>
          <p:spPr>
            <a:xfrm>
              <a:off x="8285356" y="4543348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66CF050-7B50-DE45-BF3C-DB556D191685}"/>
                </a:ext>
              </a:extLst>
            </p:cNvPr>
            <p:cNvSpPr/>
            <p:nvPr/>
          </p:nvSpPr>
          <p:spPr>
            <a:xfrm>
              <a:off x="9199756" y="4543348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7" name="Oval 26">
            <a:extLst>
              <a:ext uri="{FF2B5EF4-FFF2-40B4-BE49-F238E27FC236}">
                <a16:creationId xmlns:a16="http://schemas.microsoft.com/office/drawing/2014/main" id="{919B38D3-135F-C446-9F3D-FC603570C7AF}"/>
              </a:ext>
            </a:extLst>
          </p:cNvPr>
          <p:cNvSpPr/>
          <p:nvPr/>
        </p:nvSpPr>
        <p:spPr>
          <a:xfrm>
            <a:off x="8943311" y="2394599"/>
            <a:ext cx="1024981" cy="9957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PIT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9CB10C91-80FC-0848-A326-10FA17A13033}"/>
              </a:ext>
            </a:extLst>
          </p:cNvPr>
          <p:cNvSpPr/>
          <p:nvPr/>
        </p:nvSpPr>
        <p:spPr>
          <a:xfrm>
            <a:off x="10210229" y="1127682"/>
            <a:ext cx="1024981" cy="9957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PIT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0E9E6583-1B6B-AF44-9ECD-D69E5205C93A}"/>
              </a:ext>
            </a:extLst>
          </p:cNvPr>
          <p:cNvSpPr/>
          <p:nvPr/>
        </p:nvSpPr>
        <p:spPr>
          <a:xfrm>
            <a:off x="8943311" y="4910787"/>
            <a:ext cx="1024981" cy="9957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PIT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145228C1-4197-6D4F-BEF0-85A5E127FA42}"/>
              </a:ext>
            </a:extLst>
          </p:cNvPr>
          <p:cNvSpPr txBox="1"/>
          <p:nvPr/>
        </p:nvSpPr>
        <p:spPr>
          <a:xfrm>
            <a:off x="6765984" y="6042130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F62FC5C0-709E-BB4E-BCC8-799F3BA9B16A}"/>
              </a:ext>
            </a:extLst>
          </p:cNvPr>
          <p:cNvSpPr txBox="1"/>
          <p:nvPr/>
        </p:nvSpPr>
        <p:spPr>
          <a:xfrm>
            <a:off x="8010050" y="6040506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5562E0BB-142A-1545-B844-B9456E7F3F91}"/>
              </a:ext>
            </a:extLst>
          </p:cNvPr>
          <p:cNvSpPr txBox="1"/>
          <p:nvPr/>
        </p:nvSpPr>
        <p:spPr>
          <a:xfrm>
            <a:off x="9254116" y="6053089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DD599B05-4CDF-4F48-AC4B-A905844794CC}"/>
              </a:ext>
            </a:extLst>
          </p:cNvPr>
          <p:cNvSpPr txBox="1"/>
          <p:nvPr/>
        </p:nvSpPr>
        <p:spPr>
          <a:xfrm>
            <a:off x="10498182" y="6051465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CF6042F-C503-654C-A7D7-A937C7DA96E6}"/>
              </a:ext>
            </a:extLst>
          </p:cNvPr>
          <p:cNvSpPr txBox="1"/>
          <p:nvPr/>
        </p:nvSpPr>
        <p:spPr>
          <a:xfrm>
            <a:off x="5933414" y="5183012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0BD35F00-0DA7-4D4E-BC17-5B61E488A39E}"/>
              </a:ext>
            </a:extLst>
          </p:cNvPr>
          <p:cNvSpPr txBox="1"/>
          <p:nvPr/>
        </p:nvSpPr>
        <p:spPr>
          <a:xfrm>
            <a:off x="5925264" y="3875790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DEF87A9B-2F65-6A48-860C-9F38C97DB77E}"/>
              </a:ext>
            </a:extLst>
          </p:cNvPr>
          <p:cNvSpPr txBox="1"/>
          <p:nvPr/>
        </p:nvSpPr>
        <p:spPr>
          <a:xfrm>
            <a:off x="5918274" y="2609046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5388E192-2E0C-A84C-AD8D-AA89490954FE}"/>
              </a:ext>
            </a:extLst>
          </p:cNvPr>
          <p:cNvSpPr txBox="1"/>
          <p:nvPr/>
        </p:nvSpPr>
        <p:spPr>
          <a:xfrm>
            <a:off x="5910843" y="1491014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90E4CAE1-C1D9-DE4D-8DDD-CA310BBCD252}"/>
              </a:ext>
            </a:extLst>
          </p:cNvPr>
          <p:cNvSpPr/>
          <p:nvPr/>
        </p:nvSpPr>
        <p:spPr>
          <a:xfrm>
            <a:off x="6288506" y="3502299"/>
            <a:ext cx="1266918" cy="1266918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BF2022C-3EFA-7842-8BCD-68E296F91F17}"/>
              </a:ext>
            </a:extLst>
          </p:cNvPr>
          <p:cNvGrpSpPr/>
          <p:nvPr/>
        </p:nvGrpSpPr>
        <p:grpSpPr>
          <a:xfrm>
            <a:off x="6288506" y="1009755"/>
            <a:ext cx="5740778" cy="5032375"/>
            <a:chOff x="6288506" y="1009755"/>
            <a:chExt cx="5740778" cy="5032375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C925126F-6D31-4F4C-8F1B-9D76CD4300A7}"/>
                </a:ext>
              </a:extLst>
            </p:cNvPr>
            <p:cNvGrpSpPr/>
            <p:nvPr/>
          </p:nvGrpSpPr>
          <p:grpSpPr>
            <a:xfrm>
              <a:off x="6288506" y="1009755"/>
              <a:ext cx="5740778" cy="5032375"/>
              <a:chOff x="6456556" y="1825625"/>
              <a:chExt cx="4143414" cy="3632123"/>
            </a:xfrm>
          </p:grpSpPr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F0D54C61-81FB-1947-8B62-58EB4784CA9B}"/>
                  </a:ext>
                </a:extLst>
              </p:cNvPr>
              <p:cNvSpPr/>
              <p:nvPr/>
            </p:nvSpPr>
            <p:spPr>
              <a:xfrm>
                <a:off x="6456556" y="1825625"/>
                <a:ext cx="914400" cy="896372"/>
              </a:xfrm>
              <a:prstGeom prst="rect">
                <a:avLst/>
              </a:prstGeom>
              <a:solidFill>
                <a:srgbClr val="78BEE8"/>
              </a:solidFill>
              <a:ln w="508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EC7AC4BE-12B5-8B40-B409-EF4356BAD08B}"/>
                  </a:ext>
                </a:extLst>
              </p:cNvPr>
              <p:cNvSpPr/>
              <p:nvPr/>
            </p:nvSpPr>
            <p:spPr>
              <a:xfrm>
                <a:off x="8285356" y="1825625"/>
                <a:ext cx="914400" cy="914400"/>
              </a:xfrm>
              <a:prstGeom prst="rect">
                <a:avLst/>
              </a:prstGeom>
              <a:solidFill>
                <a:srgbClr val="78BEE8"/>
              </a:solidFill>
              <a:ln w="508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FEA5CA8E-4A4E-E04C-9056-EEF6040BAD1B}"/>
                  </a:ext>
                </a:extLst>
              </p:cNvPr>
              <p:cNvSpPr/>
              <p:nvPr/>
            </p:nvSpPr>
            <p:spPr>
              <a:xfrm>
                <a:off x="7370956" y="1825625"/>
                <a:ext cx="914400" cy="914400"/>
              </a:xfrm>
              <a:prstGeom prst="rect">
                <a:avLst/>
              </a:prstGeom>
              <a:solidFill>
                <a:srgbClr val="78BEE8"/>
              </a:solidFill>
              <a:ln w="508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3A7FA94B-2E9B-594D-9ACF-22AC4B3EBEFB}"/>
                  </a:ext>
                </a:extLst>
              </p:cNvPr>
              <p:cNvSpPr/>
              <p:nvPr/>
            </p:nvSpPr>
            <p:spPr>
              <a:xfrm>
                <a:off x="9199756" y="1825625"/>
                <a:ext cx="914400" cy="914400"/>
              </a:xfrm>
              <a:prstGeom prst="rect">
                <a:avLst/>
              </a:prstGeom>
              <a:solidFill>
                <a:srgbClr val="78BEE8"/>
              </a:solidFill>
              <a:ln w="508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51737429-6A1B-4D48-995C-AC7E711DA62C}"/>
                  </a:ext>
                </a:extLst>
              </p:cNvPr>
              <p:cNvSpPr txBox="1"/>
              <p:nvPr/>
            </p:nvSpPr>
            <p:spPr>
              <a:xfrm>
                <a:off x="10415239" y="3401122"/>
                <a:ext cx="1847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C8D09EDC-DABA-0242-8724-6D7EEC922C45}"/>
                  </a:ext>
                </a:extLst>
              </p:cNvPr>
              <p:cNvSpPr/>
              <p:nvPr/>
            </p:nvSpPr>
            <p:spPr>
              <a:xfrm>
                <a:off x="7370956" y="2714548"/>
                <a:ext cx="914400" cy="914400"/>
              </a:xfrm>
              <a:prstGeom prst="rect">
                <a:avLst/>
              </a:prstGeom>
              <a:solidFill>
                <a:srgbClr val="78BEE8"/>
              </a:solidFill>
              <a:ln w="508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DE4D82A5-C441-B140-BBE9-7507557C8ED8}"/>
                  </a:ext>
                </a:extLst>
              </p:cNvPr>
              <p:cNvSpPr/>
              <p:nvPr/>
            </p:nvSpPr>
            <p:spPr>
              <a:xfrm>
                <a:off x="9199756" y="2714548"/>
                <a:ext cx="914400" cy="914400"/>
              </a:xfrm>
              <a:prstGeom prst="rect">
                <a:avLst/>
              </a:prstGeom>
              <a:solidFill>
                <a:srgbClr val="78BEE8"/>
              </a:solidFill>
              <a:ln w="508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7F3E2024-4AA4-7E4A-A612-BE04ADB826F7}"/>
                  </a:ext>
                </a:extLst>
              </p:cNvPr>
              <p:cNvSpPr/>
              <p:nvPr/>
            </p:nvSpPr>
            <p:spPr>
              <a:xfrm>
                <a:off x="8285356" y="2714548"/>
                <a:ext cx="914400" cy="914400"/>
              </a:xfrm>
              <a:prstGeom prst="rect">
                <a:avLst/>
              </a:prstGeom>
              <a:solidFill>
                <a:srgbClr val="78BEE8"/>
              </a:solidFill>
              <a:ln w="508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3C293F5A-E0AA-F444-B46F-A63D7B3AB36F}"/>
                  </a:ext>
                </a:extLst>
              </p:cNvPr>
              <p:cNvSpPr/>
              <p:nvPr/>
            </p:nvSpPr>
            <p:spPr>
              <a:xfrm>
                <a:off x="7370956" y="3628948"/>
                <a:ext cx="914400" cy="914400"/>
              </a:xfrm>
              <a:prstGeom prst="rect">
                <a:avLst/>
              </a:prstGeom>
              <a:solidFill>
                <a:srgbClr val="78BEE8"/>
              </a:solidFill>
              <a:ln w="508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DB9BEC05-A42F-6B4D-941C-876FD46E80E4}"/>
                  </a:ext>
                </a:extLst>
              </p:cNvPr>
              <p:cNvSpPr/>
              <p:nvPr/>
            </p:nvSpPr>
            <p:spPr>
              <a:xfrm>
                <a:off x="8285356" y="3628948"/>
                <a:ext cx="914400" cy="914400"/>
              </a:xfrm>
              <a:prstGeom prst="rect">
                <a:avLst/>
              </a:prstGeom>
              <a:solidFill>
                <a:srgbClr val="78BEE8"/>
              </a:solidFill>
              <a:ln w="508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C75EE316-46FA-A345-B1AE-FD063A8D62AB}"/>
                  </a:ext>
                </a:extLst>
              </p:cNvPr>
              <p:cNvSpPr/>
              <p:nvPr/>
            </p:nvSpPr>
            <p:spPr>
              <a:xfrm>
                <a:off x="9199756" y="3628948"/>
                <a:ext cx="914400" cy="914400"/>
              </a:xfrm>
              <a:prstGeom prst="rect">
                <a:avLst/>
              </a:prstGeom>
              <a:solidFill>
                <a:srgbClr val="78BEE8"/>
              </a:solidFill>
              <a:ln w="508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8EC65B41-B576-B84B-A868-F35A1728D3B2}"/>
                  </a:ext>
                </a:extLst>
              </p:cNvPr>
              <p:cNvSpPr/>
              <p:nvPr/>
            </p:nvSpPr>
            <p:spPr>
              <a:xfrm>
                <a:off x="6456556" y="4543348"/>
                <a:ext cx="914400" cy="914400"/>
              </a:xfrm>
              <a:prstGeom prst="rect">
                <a:avLst/>
              </a:prstGeom>
              <a:solidFill>
                <a:srgbClr val="78BEE8"/>
              </a:solidFill>
              <a:ln w="508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F1C36FD7-FF18-334A-B3F2-55AC882F47EB}"/>
                  </a:ext>
                </a:extLst>
              </p:cNvPr>
              <p:cNvSpPr/>
              <p:nvPr/>
            </p:nvSpPr>
            <p:spPr>
              <a:xfrm>
                <a:off x="7370956" y="4543348"/>
                <a:ext cx="914400" cy="914400"/>
              </a:xfrm>
              <a:prstGeom prst="rect">
                <a:avLst/>
              </a:prstGeom>
              <a:solidFill>
                <a:srgbClr val="78BEE8"/>
              </a:solidFill>
              <a:ln w="508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06D5F813-84A8-5840-B112-503AA8388F8C}"/>
                  </a:ext>
                </a:extLst>
              </p:cNvPr>
              <p:cNvSpPr/>
              <p:nvPr/>
            </p:nvSpPr>
            <p:spPr>
              <a:xfrm>
                <a:off x="8285356" y="4543348"/>
                <a:ext cx="914400" cy="914400"/>
              </a:xfrm>
              <a:prstGeom prst="rect">
                <a:avLst/>
              </a:prstGeom>
              <a:solidFill>
                <a:srgbClr val="78BEE8"/>
              </a:solidFill>
              <a:ln w="508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592FB4B5-2222-7545-B3F9-ADD6BE885113}"/>
                  </a:ext>
                </a:extLst>
              </p:cNvPr>
              <p:cNvSpPr/>
              <p:nvPr/>
            </p:nvSpPr>
            <p:spPr>
              <a:xfrm>
                <a:off x="9199756" y="4543348"/>
                <a:ext cx="914400" cy="914400"/>
              </a:xfrm>
              <a:prstGeom prst="rect">
                <a:avLst/>
              </a:prstGeom>
              <a:solidFill>
                <a:srgbClr val="78BEE8"/>
              </a:solidFill>
              <a:ln w="508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C2A8EA5-D47B-FA41-BB00-EFC5A158FFE0}"/>
                </a:ext>
              </a:extLst>
            </p:cNvPr>
            <p:cNvSpPr/>
            <p:nvPr/>
          </p:nvSpPr>
          <p:spPr>
            <a:xfrm>
              <a:off x="7082096" y="4774399"/>
              <a:ext cx="50526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OK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6A3CE355-A025-E54A-ADC8-82BC170E4F1C}"/>
                </a:ext>
              </a:extLst>
            </p:cNvPr>
            <p:cNvSpPr/>
            <p:nvPr/>
          </p:nvSpPr>
          <p:spPr>
            <a:xfrm>
              <a:off x="7082096" y="3501486"/>
              <a:ext cx="50526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OK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C36AC58F-0779-B247-A2D8-EA637ED8F7F4}"/>
                </a:ext>
              </a:extLst>
            </p:cNvPr>
            <p:cNvSpPr/>
            <p:nvPr/>
          </p:nvSpPr>
          <p:spPr>
            <a:xfrm>
              <a:off x="8364524" y="4774399"/>
              <a:ext cx="50526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OK</a:t>
              </a:r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7ECA7F1F-0ACF-1B40-96B2-A3BA31D9331A}"/>
              </a:ext>
            </a:extLst>
          </p:cNvPr>
          <p:cNvSpPr/>
          <p:nvPr/>
        </p:nvSpPr>
        <p:spPr>
          <a:xfrm>
            <a:off x="6306675" y="3495492"/>
            <a:ext cx="9156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Stench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6253C136-046E-EE4B-BD05-8E5B071EDBFB}"/>
              </a:ext>
            </a:extLst>
          </p:cNvPr>
          <p:cNvSpPr/>
          <p:nvPr/>
        </p:nvSpPr>
        <p:spPr>
          <a:xfrm>
            <a:off x="6295919" y="2244372"/>
            <a:ext cx="1266918" cy="1266918"/>
          </a:xfrm>
          <a:prstGeom prst="rect">
            <a:avLst/>
          </a:prstGeom>
          <a:solidFill>
            <a:srgbClr val="78BEE8"/>
          </a:solidFill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0843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664E13-4AF8-044D-9B57-F8C9D2A929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Wampa</a:t>
            </a:r>
            <a:r>
              <a:rPr lang="en-US" dirty="0"/>
              <a:t> World Walkthrough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024B31-A3F2-9A4E-8CCD-925F436433F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R2D2 moves to [2,1]</a:t>
            </a:r>
          </a:p>
          <a:p>
            <a:r>
              <a:rPr lang="en-US" dirty="0"/>
              <a:t>Percept=[</a:t>
            </a:r>
            <a:r>
              <a:rPr lang="en-US" i="1" dirty="0"/>
              <a:t>None, Breeze, None, None None</a:t>
            </a:r>
            <a:r>
              <a:rPr lang="en-US" dirty="0"/>
              <a:t>]</a:t>
            </a:r>
          </a:p>
          <a:p>
            <a:endParaRPr lang="en-US" dirty="0"/>
          </a:p>
          <a:p>
            <a:r>
              <a:rPr lang="en-US" dirty="0"/>
              <a:t>What can we conclude about [3,1]?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What can we conclude about [2,2]?</a:t>
            </a:r>
          </a:p>
          <a:p>
            <a:endParaRPr lang="en-US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77EB646-2F66-7C4D-8B11-F3C11A18321A}"/>
              </a:ext>
            </a:extLst>
          </p:cNvPr>
          <p:cNvGrpSpPr/>
          <p:nvPr/>
        </p:nvGrpSpPr>
        <p:grpSpPr>
          <a:xfrm>
            <a:off x="6288506" y="1009755"/>
            <a:ext cx="5740778" cy="5032375"/>
            <a:chOff x="6456556" y="1825625"/>
            <a:chExt cx="4143414" cy="3632123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CA8DDE8-F81F-0D47-A5E6-1AF3007F3FE7}"/>
                </a:ext>
              </a:extLst>
            </p:cNvPr>
            <p:cNvSpPr/>
            <p:nvPr/>
          </p:nvSpPr>
          <p:spPr>
            <a:xfrm>
              <a:off x="6456556" y="1825625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F77E65B-F07D-9547-AED8-A43FFB54BAA1}"/>
                </a:ext>
              </a:extLst>
            </p:cNvPr>
            <p:cNvSpPr/>
            <p:nvPr/>
          </p:nvSpPr>
          <p:spPr>
            <a:xfrm>
              <a:off x="8285356" y="1825625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3ABD629-FEA3-F94E-9CBC-E9B92F6C13FA}"/>
                </a:ext>
              </a:extLst>
            </p:cNvPr>
            <p:cNvSpPr/>
            <p:nvPr/>
          </p:nvSpPr>
          <p:spPr>
            <a:xfrm>
              <a:off x="7370956" y="1825625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2701505-1F9C-364E-A8B1-D64A0DAEC3F4}"/>
                </a:ext>
              </a:extLst>
            </p:cNvPr>
            <p:cNvSpPr/>
            <p:nvPr/>
          </p:nvSpPr>
          <p:spPr>
            <a:xfrm>
              <a:off x="9199756" y="1825625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0E86AF3-F9BB-D442-8811-A076D13B850D}"/>
                </a:ext>
              </a:extLst>
            </p:cNvPr>
            <p:cNvSpPr txBox="1"/>
            <p:nvPr/>
          </p:nvSpPr>
          <p:spPr>
            <a:xfrm>
              <a:off x="10415239" y="3401122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0665D60-0E52-364B-B54B-D8C4877EF059}"/>
                </a:ext>
              </a:extLst>
            </p:cNvPr>
            <p:cNvSpPr/>
            <p:nvPr/>
          </p:nvSpPr>
          <p:spPr>
            <a:xfrm>
              <a:off x="6456556" y="2714548"/>
              <a:ext cx="914400" cy="914400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DE63429-6A24-4D4A-B231-D9AB0AD4F7AE}"/>
                </a:ext>
              </a:extLst>
            </p:cNvPr>
            <p:cNvSpPr/>
            <p:nvPr/>
          </p:nvSpPr>
          <p:spPr>
            <a:xfrm>
              <a:off x="7370956" y="2714548"/>
              <a:ext cx="914400" cy="914400"/>
            </a:xfrm>
            <a:prstGeom prst="rect">
              <a:avLst/>
            </a:prstGeom>
            <a:blipFill>
              <a:blip r:embed="rId4"/>
              <a:stretch>
                <a:fillRect/>
              </a:stretch>
            </a:blip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4090417-391D-9D42-B2AF-7651F8FAA873}"/>
                </a:ext>
              </a:extLst>
            </p:cNvPr>
            <p:cNvSpPr/>
            <p:nvPr/>
          </p:nvSpPr>
          <p:spPr>
            <a:xfrm>
              <a:off x="9199756" y="2714548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7B8EC6F-313C-C848-8DBB-352118CA1948}"/>
                </a:ext>
              </a:extLst>
            </p:cNvPr>
            <p:cNvSpPr/>
            <p:nvPr/>
          </p:nvSpPr>
          <p:spPr>
            <a:xfrm>
              <a:off x="8285356" y="2714548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07A150D-3160-3F4B-890F-5EDE1A70091B}"/>
                </a:ext>
              </a:extLst>
            </p:cNvPr>
            <p:cNvSpPr/>
            <p:nvPr/>
          </p:nvSpPr>
          <p:spPr>
            <a:xfrm>
              <a:off x="6456556" y="3628948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02244BB-F57F-B946-B5A4-4CA0A64D5426}"/>
                </a:ext>
              </a:extLst>
            </p:cNvPr>
            <p:cNvSpPr/>
            <p:nvPr/>
          </p:nvSpPr>
          <p:spPr>
            <a:xfrm>
              <a:off x="7370956" y="3628948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230D9D0-37E7-794E-88DF-6CC8D1671800}"/>
                </a:ext>
              </a:extLst>
            </p:cNvPr>
            <p:cNvSpPr/>
            <p:nvPr/>
          </p:nvSpPr>
          <p:spPr>
            <a:xfrm>
              <a:off x="8285356" y="3628948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0FF8018-FFB3-6242-AE9D-18C68C3FC7DB}"/>
                </a:ext>
              </a:extLst>
            </p:cNvPr>
            <p:cNvSpPr/>
            <p:nvPr/>
          </p:nvSpPr>
          <p:spPr>
            <a:xfrm>
              <a:off x="9199756" y="3628948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991B4AF6-830F-6B4E-A6F9-C4A9150B2E5C}"/>
                </a:ext>
              </a:extLst>
            </p:cNvPr>
            <p:cNvSpPr/>
            <p:nvPr/>
          </p:nvSpPr>
          <p:spPr>
            <a:xfrm>
              <a:off x="6456556" y="4543348"/>
              <a:ext cx="914400" cy="914400"/>
            </a:xfrm>
            <a:prstGeom prst="rect">
              <a:avLst/>
            </a:prstGeom>
            <a:blipFill>
              <a:blip r:embed="rId5"/>
              <a:stretch>
                <a:fillRect/>
              </a:stretch>
            </a:blip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ABD1673-6571-6A4D-AB33-2794D24C7E2E}"/>
                </a:ext>
              </a:extLst>
            </p:cNvPr>
            <p:cNvSpPr/>
            <p:nvPr/>
          </p:nvSpPr>
          <p:spPr>
            <a:xfrm>
              <a:off x="7370956" y="4543348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A871E26-694D-4141-A9AC-F1EDFEFDA1BA}"/>
                </a:ext>
              </a:extLst>
            </p:cNvPr>
            <p:cNvSpPr/>
            <p:nvPr/>
          </p:nvSpPr>
          <p:spPr>
            <a:xfrm>
              <a:off x="8285356" y="4543348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66CF050-7B50-DE45-BF3C-DB556D191685}"/>
                </a:ext>
              </a:extLst>
            </p:cNvPr>
            <p:cNvSpPr/>
            <p:nvPr/>
          </p:nvSpPr>
          <p:spPr>
            <a:xfrm>
              <a:off x="9199756" y="4543348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7" name="Oval 26">
            <a:extLst>
              <a:ext uri="{FF2B5EF4-FFF2-40B4-BE49-F238E27FC236}">
                <a16:creationId xmlns:a16="http://schemas.microsoft.com/office/drawing/2014/main" id="{919B38D3-135F-C446-9F3D-FC603570C7AF}"/>
              </a:ext>
            </a:extLst>
          </p:cNvPr>
          <p:cNvSpPr/>
          <p:nvPr/>
        </p:nvSpPr>
        <p:spPr>
          <a:xfrm>
            <a:off x="8943311" y="2394599"/>
            <a:ext cx="1024981" cy="9957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PIT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9CB10C91-80FC-0848-A326-10FA17A13033}"/>
              </a:ext>
            </a:extLst>
          </p:cNvPr>
          <p:cNvSpPr/>
          <p:nvPr/>
        </p:nvSpPr>
        <p:spPr>
          <a:xfrm>
            <a:off x="10210229" y="1127682"/>
            <a:ext cx="1024981" cy="9957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PIT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0E9E6583-1B6B-AF44-9ECD-D69E5205C93A}"/>
              </a:ext>
            </a:extLst>
          </p:cNvPr>
          <p:cNvSpPr/>
          <p:nvPr/>
        </p:nvSpPr>
        <p:spPr>
          <a:xfrm>
            <a:off x="8943311" y="4910787"/>
            <a:ext cx="1024981" cy="9957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PIT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145228C1-4197-6D4F-BEF0-85A5E127FA42}"/>
              </a:ext>
            </a:extLst>
          </p:cNvPr>
          <p:cNvSpPr txBox="1"/>
          <p:nvPr/>
        </p:nvSpPr>
        <p:spPr>
          <a:xfrm>
            <a:off x="6765984" y="6042130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F62FC5C0-709E-BB4E-BCC8-799F3BA9B16A}"/>
              </a:ext>
            </a:extLst>
          </p:cNvPr>
          <p:cNvSpPr txBox="1"/>
          <p:nvPr/>
        </p:nvSpPr>
        <p:spPr>
          <a:xfrm>
            <a:off x="8010050" y="6040506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5562E0BB-142A-1545-B844-B9456E7F3F91}"/>
              </a:ext>
            </a:extLst>
          </p:cNvPr>
          <p:cNvSpPr txBox="1"/>
          <p:nvPr/>
        </p:nvSpPr>
        <p:spPr>
          <a:xfrm>
            <a:off x="9254116" y="6053089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DD599B05-4CDF-4F48-AC4B-A905844794CC}"/>
              </a:ext>
            </a:extLst>
          </p:cNvPr>
          <p:cNvSpPr txBox="1"/>
          <p:nvPr/>
        </p:nvSpPr>
        <p:spPr>
          <a:xfrm>
            <a:off x="10498182" y="6051465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CF6042F-C503-654C-A7D7-A937C7DA96E6}"/>
              </a:ext>
            </a:extLst>
          </p:cNvPr>
          <p:cNvSpPr txBox="1"/>
          <p:nvPr/>
        </p:nvSpPr>
        <p:spPr>
          <a:xfrm>
            <a:off x="5933414" y="5183012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0BD35F00-0DA7-4D4E-BC17-5B61E488A39E}"/>
              </a:ext>
            </a:extLst>
          </p:cNvPr>
          <p:cNvSpPr txBox="1"/>
          <p:nvPr/>
        </p:nvSpPr>
        <p:spPr>
          <a:xfrm>
            <a:off x="5925264" y="3875790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DEF87A9B-2F65-6A48-860C-9F38C97DB77E}"/>
              </a:ext>
            </a:extLst>
          </p:cNvPr>
          <p:cNvSpPr txBox="1"/>
          <p:nvPr/>
        </p:nvSpPr>
        <p:spPr>
          <a:xfrm>
            <a:off x="5918274" y="2609046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5388E192-2E0C-A84C-AD8D-AA89490954FE}"/>
              </a:ext>
            </a:extLst>
          </p:cNvPr>
          <p:cNvSpPr txBox="1"/>
          <p:nvPr/>
        </p:nvSpPr>
        <p:spPr>
          <a:xfrm>
            <a:off x="5910843" y="1491014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BF2022C-3EFA-7842-8BCD-68E296F91F17}"/>
              </a:ext>
            </a:extLst>
          </p:cNvPr>
          <p:cNvGrpSpPr/>
          <p:nvPr/>
        </p:nvGrpSpPr>
        <p:grpSpPr>
          <a:xfrm>
            <a:off x="6288506" y="1009755"/>
            <a:ext cx="5740778" cy="5032375"/>
            <a:chOff x="6288506" y="1009755"/>
            <a:chExt cx="5740778" cy="5032375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C925126F-6D31-4F4C-8F1B-9D76CD4300A7}"/>
                </a:ext>
              </a:extLst>
            </p:cNvPr>
            <p:cNvGrpSpPr/>
            <p:nvPr/>
          </p:nvGrpSpPr>
          <p:grpSpPr>
            <a:xfrm>
              <a:off x="6288506" y="1009755"/>
              <a:ext cx="5740778" cy="5032375"/>
              <a:chOff x="6456556" y="1825625"/>
              <a:chExt cx="4143414" cy="3632123"/>
            </a:xfrm>
          </p:grpSpPr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F0D54C61-81FB-1947-8B62-58EB4784CA9B}"/>
                  </a:ext>
                </a:extLst>
              </p:cNvPr>
              <p:cNvSpPr/>
              <p:nvPr/>
            </p:nvSpPr>
            <p:spPr>
              <a:xfrm>
                <a:off x="6456556" y="1825625"/>
                <a:ext cx="914400" cy="896372"/>
              </a:xfrm>
              <a:prstGeom prst="rect">
                <a:avLst/>
              </a:prstGeom>
              <a:solidFill>
                <a:srgbClr val="78BEE8"/>
              </a:solidFill>
              <a:ln w="508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EC7AC4BE-12B5-8B40-B409-EF4356BAD08B}"/>
                  </a:ext>
                </a:extLst>
              </p:cNvPr>
              <p:cNvSpPr/>
              <p:nvPr/>
            </p:nvSpPr>
            <p:spPr>
              <a:xfrm>
                <a:off x="8285356" y="1825625"/>
                <a:ext cx="914400" cy="914400"/>
              </a:xfrm>
              <a:prstGeom prst="rect">
                <a:avLst/>
              </a:prstGeom>
              <a:solidFill>
                <a:srgbClr val="78BEE8"/>
              </a:solidFill>
              <a:ln w="508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FEA5CA8E-4A4E-E04C-9056-EEF6040BAD1B}"/>
                  </a:ext>
                </a:extLst>
              </p:cNvPr>
              <p:cNvSpPr/>
              <p:nvPr/>
            </p:nvSpPr>
            <p:spPr>
              <a:xfrm>
                <a:off x="7370956" y="1825625"/>
                <a:ext cx="914400" cy="914400"/>
              </a:xfrm>
              <a:prstGeom prst="rect">
                <a:avLst/>
              </a:prstGeom>
              <a:solidFill>
                <a:srgbClr val="78BEE8"/>
              </a:solidFill>
              <a:ln w="508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3A7FA94B-2E9B-594D-9ACF-22AC4B3EBEFB}"/>
                  </a:ext>
                </a:extLst>
              </p:cNvPr>
              <p:cNvSpPr/>
              <p:nvPr/>
            </p:nvSpPr>
            <p:spPr>
              <a:xfrm>
                <a:off x="9199756" y="1825625"/>
                <a:ext cx="914400" cy="914400"/>
              </a:xfrm>
              <a:prstGeom prst="rect">
                <a:avLst/>
              </a:prstGeom>
              <a:solidFill>
                <a:srgbClr val="78BEE8"/>
              </a:solidFill>
              <a:ln w="508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51737429-6A1B-4D48-995C-AC7E711DA62C}"/>
                  </a:ext>
                </a:extLst>
              </p:cNvPr>
              <p:cNvSpPr txBox="1"/>
              <p:nvPr/>
            </p:nvSpPr>
            <p:spPr>
              <a:xfrm>
                <a:off x="10415239" y="3401122"/>
                <a:ext cx="1847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C8D09EDC-DABA-0242-8724-6D7EEC922C45}"/>
                  </a:ext>
                </a:extLst>
              </p:cNvPr>
              <p:cNvSpPr/>
              <p:nvPr/>
            </p:nvSpPr>
            <p:spPr>
              <a:xfrm>
                <a:off x="7370956" y="2714548"/>
                <a:ext cx="914400" cy="914400"/>
              </a:xfrm>
              <a:prstGeom prst="rect">
                <a:avLst/>
              </a:prstGeom>
              <a:solidFill>
                <a:srgbClr val="78BEE8"/>
              </a:solidFill>
              <a:ln w="508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DE4D82A5-C441-B140-BBE9-7507557C8ED8}"/>
                  </a:ext>
                </a:extLst>
              </p:cNvPr>
              <p:cNvSpPr/>
              <p:nvPr/>
            </p:nvSpPr>
            <p:spPr>
              <a:xfrm>
                <a:off x="9199756" y="2714548"/>
                <a:ext cx="914400" cy="914400"/>
              </a:xfrm>
              <a:prstGeom prst="rect">
                <a:avLst/>
              </a:prstGeom>
              <a:solidFill>
                <a:srgbClr val="78BEE8"/>
              </a:solidFill>
              <a:ln w="508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7F3E2024-4AA4-7E4A-A612-BE04ADB826F7}"/>
                  </a:ext>
                </a:extLst>
              </p:cNvPr>
              <p:cNvSpPr/>
              <p:nvPr/>
            </p:nvSpPr>
            <p:spPr>
              <a:xfrm>
                <a:off x="8285356" y="2714548"/>
                <a:ext cx="914400" cy="914400"/>
              </a:xfrm>
              <a:prstGeom prst="rect">
                <a:avLst/>
              </a:prstGeom>
              <a:solidFill>
                <a:srgbClr val="78BEE8"/>
              </a:solidFill>
              <a:ln w="508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3C293F5A-E0AA-F444-B46F-A63D7B3AB36F}"/>
                  </a:ext>
                </a:extLst>
              </p:cNvPr>
              <p:cNvSpPr/>
              <p:nvPr/>
            </p:nvSpPr>
            <p:spPr>
              <a:xfrm>
                <a:off x="7370956" y="3628948"/>
                <a:ext cx="914400" cy="914400"/>
              </a:xfrm>
              <a:prstGeom prst="rect">
                <a:avLst/>
              </a:prstGeom>
              <a:solidFill>
                <a:srgbClr val="78BEE8"/>
              </a:solidFill>
              <a:ln w="508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DB9BEC05-A42F-6B4D-941C-876FD46E80E4}"/>
                  </a:ext>
                </a:extLst>
              </p:cNvPr>
              <p:cNvSpPr/>
              <p:nvPr/>
            </p:nvSpPr>
            <p:spPr>
              <a:xfrm>
                <a:off x="8285356" y="3628948"/>
                <a:ext cx="914400" cy="914400"/>
              </a:xfrm>
              <a:prstGeom prst="rect">
                <a:avLst/>
              </a:prstGeom>
              <a:solidFill>
                <a:srgbClr val="78BEE8"/>
              </a:solidFill>
              <a:ln w="508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C75EE316-46FA-A345-B1AE-FD063A8D62AB}"/>
                  </a:ext>
                </a:extLst>
              </p:cNvPr>
              <p:cNvSpPr/>
              <p:nvPr/>
            </p:nvSpPr>
            <p:spPr>
              <a:xfrm>
                <a:off x="9199756" y="3628948"/>
                <a:ext cx="914400" cy="914400"/>
              </a:xfrm>
              <a:prstGeom prst="rect">
                <a:avLst/>
              </a:prstGeom>
              <a:solidFill>
                <a:srgbClr val="78BEE8"/>
              </a:solidFill>
              <a:ln w="508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8EC65B41-B576-B84B-A868-F35A1728D3B2}"/>
                  </a:ext>
                </a:extLst>
              </p:cNvPr>
              <p:cNvSpPr/>
              <p:nvPr/>
            </p:nvSpPr>
            <p:spPr>
              <a:xfrm>
                <a:off x="6456556" y="4543348"/>
                <a:ext cx="914400" cy="914400"/>
              </a:xfrm>
              <a:prstGeom prst="rect">
                <a:avLst/>
              </a:prstGeom>
              <a:solidFill>
                <a:srgbClr val="78BEE8"/>
              </a:solidFill>
              <a:ln w="508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F1C36FD7-FF18-334A-B3F2-55AC882F47EB}"/>
                  </a:ext>
                </a:extLst>
              </p:cNvPr>
              <p:cNvSpPr/>
              <p:nvPr/>
            </p:nvSpPr>
            <p:spPr>
              <a:xfrm>
                <a:off x="7370956" y="4543348"/>
                <a:ext cx="914400" cy="914400"/>
              </a:xfrm>
              <a:prstGeom prst="rect">
                <a:avLst/>
              </a:prstGeom>
              <a:solidFill>
                <a:srgbClr val="78BEE8"/>
              </a:solidFill>
              <a:ln w="508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592FB4B5-2222-7545-B3F9-ADD6BE885113}"/>
                  </a:ext>
                </a:extLst>
              </p:cNvPr>
              <p:cNvSpPr/>
              <p:nvPr/>
            </p:nvSpPr>
            <p:spPr>
              <a:xfrm>
                <a:off x="9199756" y="4543348"/>
                <a:ext cx="914400" cy="914400"/>
              </a:xfrm>
              <a:prstGeom prst="rect">
                <a:avLst/>
              </a:prstGeom>
              <a:solidFill>
                <a:srgbClr val="78BEE8"/>
              </a:solidFill>
              <a:ln w="508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C2A8EA5-D47B-FA41-BB00-EFC5A158FFE0}"/>
                </a:ext>
              </a:extLst>
            </p:cNvPr>
            <p:cNvSpPr/>
            <p:nvPr/>
          </p:nvSpPr>
          <p:spPr>
            <a:xfrm>
              <a:off x="7082096" y="4774399"/>
              <a:ext cx="50526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OK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6A3CE355-A025-E54A-ADC8-82BC170E4F1C}"/>
                </a:ext>
              </a:extLst>
            </p:cNvPr>
            <p:cNvSpPr/>
            <p:nvPr/>
          </p:nvSpPr>
          <p:spPr>
            <a:xfrm>
              <a:off x="7082096" y="3501486"/>
              <a:ext cx="50526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OK</a:t>
              </a:r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7ECA7F1F-0ACF-1B40-96B2-A3BA31D9331A}"/>
              </a:ext>
            </a:extLst>
          </p:cNvPr>
          <p:cNvSpPr/>
          <p:nvPr/>
        </p:nvSpPr>
        <p:spPr>
          <a:xfrm>
            <a:off x="6306675" y="3495492"/>
            <a:ext cx="9156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Stench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9AFDE86C-51EF-064A-840F-D98F32C08B3E}"/>
              </a:ext>
            </a:extLst>
          </p:cNvPr>
          <p:cNvSpPr/>
          <p:nvPr/>
        </p:nvSpPr>
        <p:spPr>
          <a:xfrm>
            <a:off x="7571394" y="4775143"/>
            <a:ext cx="1266918" cy="1266918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ECC0F5A9-ED4A-A74C-9241-F8CA3CCEE646}"/>
              </a:ext>
            </a:extLst>
          </p:cNvPr>
          <p:cNvSpPr/>
          <p:nvPr/>
        </p:nvSpPr>
        <p:spPr>
          <a:xfrm>
            <a:off x="8364524" y="4774399"/>
            <a:ext cx="5052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OK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FE2A6B55-DAE9-7149-85C2-4B8534E258D3}"/>
              </a:ext>
            </a:extLst>
          </p:cNvPr>
          <p:cNvSpPr/>
          <p:nvPr/>
        </p:nvSpPr>
        <p:spPr>
          <a:xfrm>
            <a:off x="6505612" y="5223598"/>
            <a:ext cx="9012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Visited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CF44B8CC-7504-E640-B607-7FC82719BB7F}"/>
              </a:ext>
            </a:extLst>
          </p:cNvPr>
          <p:cNvSpPr/>
          <p:nvPr/>
        </p:nvSpPr>
        <p:spPr>
          <a:xfrm>
            <a:off x="7594117" y="4770184"/>
            <a:ext cx="9252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Breeze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31C31207-634A-0F47-B7DA-AB1198C38258}"/>
              </a:ext>
            </a:extLst>
          </p:cNvPr>
          <p:cNvSpPr/>
          <p:nvPr/>
        </p:nvSpPr>
        <p:spPr>
          <a:xfrm>
            <a:off x="6438489" y="3962837"/>
            <a:ext cx="9012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Visited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3E5C4BF8-E0DD-B246-8E12-8D0599A4E6D6}"/>
              </a:ext>
            </a:extLst>
          </p:cNvPr>
          <p:cNvSpPr/>
          <p:nvPr/>
        </p:nvSpPr>
        <p:spPr>
          <a:xfrm>
            <a:off x="8829096" y="4774805"/>
            <a:ext cx="1266918" cy="1266918"/>
          </a:xfrm>
          <a:prstGeom prst="rect">
            <a:avLst/>
          </a:prstGeom>
          <a:solidFill>
            <a:srgbClr val="78BEE8"/>
          </a:solidFill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098A23E3-4F48-B642-A769-5F12B5824EEC}"/>
              </a:ext>
            </a:extLst>
          </p:cNvPr>
          <p:cNvSpPr/>
          <p:nvPr/>
        </p:nvSpPr>
        <p:spPr>
          <a:xfrm>
            <a:off x="8298139" y="3521286"/>
            <a:ext cx="5052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OK</a:t>
            </a:r>
          </a:p>
        </p:txBody>
      </p:sp>
    </p:spTree>
    <p:extLst>
      <p:ext uri="{BB962C8B-B14F-4D97-AF65-F5344CB8AC3E}">
        <p14:creationId xmlns:p14="http://schemas.microsoft.com/office/powerpoint/2010/main" val="2940330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 animBg="1"/>
      <p:bldP spid="6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664E13-4AF8-044D-9B57-F8C9D2A929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Wampa</a:t>
            </a:r>
            <a:r>
              <a:rPr lang="en-US" dirty="0"/>
              <a:t> World Walkthrough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024B31-A3F2-9A4E-8CCD-925F436433F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R2D2 moves to [2,2]</a:t>
            </a:r>
          </a:p>
          <a:p>
            <a:r>
              <a:rPr lang="en-US" dirty="0"/>
              <a:t>Percept=[</a:t>
            </a:r>
            <a:r>
              <a:rPr lang="en-US" i="1" dirty="0"/>
              <a:t>None, None, None, None None</a:t>
            </a:r>
            <a:r>
              <a:rPr lang="en-US" dirty="0"/>
              <a:t>]</a:t>
            </a:r>
          </a:p>
          <a:p>
            <a:endParaRPr lang="en-US" dirty="0"/>
          </a:p>
          <a:p>
            <a:r>
              <a:rPr lang="en-US" dirty="0"/>
              <a:t>What can we conclude about [3,2] and [2,3]?</a:t>
            </a:r>
          </a:p>
          <a:p>
            <a:endParaRPr lang="en-US" dirty="0"/>
          </a:p>
          <a:p>
            <a:endParaRPr lang="en-US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77EB646-2F66-7C4D-8B11-F3C11A18321A}"/>
              </a:ext>
            </a:extLst>
          </p:cNvPr>
          <p:cNvGrpSpPr/>
          <p:nvPr/>
        </p:nvGrpSpPr>
        <p:grpSpPr>
          <a:xfrm>
            <a:off x="6288506" y="1009755"/>
            <a:ext cx="5740778" cy="5032375"/>
            <a:chOff x="6456556" y="1825625"/>
            <a:chExt cx="4143414" cy="3632123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CA8DDE8-F81F-0D47-A5E6-1AF3007F3FE7}"/>
                </a:ext>
              </a:extLst>
            </p:cNvPr>
            <p:cNvSpPr/>
            <p:nvPr/>
          </p:nvSpPr>
          <p:spPr>
            <a:xfrm>
              <a:off x="6456556" y="1825625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F77E65B-F07D-9547-AED8-A43FFB54BAA1}"/>
                </a:ext>
              </a:extLst>
            </p:cNvPr>
            <p:cNvSpPr/>
            <p:nvPr/>
          </p:nvSpPr>
          <p:spPr>
            <a:xfrm>
              <a:off x="8285356" y="1825625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3ABD629-FEA3-F94E-9CBC-E9B92F6C13FA}"/>
                </a:ext>
              </a:extLst>
            </p:cNvPr>
            <p:cNvSpPr/>
            <p:nvPr/>
          </p:nvSpPr>
          <p:spPr>
            <a:xfrm>
              <a:off x="7370956" y="1825625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2701505-1F9C-364E-A8B1-D64A0DAEC3F4}"/>
                </a:ext>
              </a:extLst>
            </p:cNvPr>
            <p:cNvSpPr/>
            <p:nvPr/>
          </p:nvSpPr>
          <p:spPr>
            <a:xfrm>
              <a:off x="9199756" y="1825625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0E86AF3-F9BB-D442-8811-A076D13B850D}"/>
                </a:ext>
              </a:extLst>
            </p:cNvPr>
            <p:cNvSpPr txBox="1"/>
            <p:nvPr/>
          </p:nvSpPr>
          <p:spPr>
            <a:xfrm>
              <a:off x="10415239" y="3401122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0665D60-0E52-364B-B54B-D8C4877EF059}"/>
                </a:ext>
              </a:extLst>
            </p:cNvPr>
            <p:cNvSpPr/>
            <p:nvPr/>
          </p:nvSpPr>
          <p:spPr>
            <a:xfrm>
              <a:off x="6456556" y="2714548"/>
              <a:ext cx="914400" cy="914400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DE63429-6A24-4D4A-B231-D9AB0AD4F7AE}"/>
                </a:ext>
              </a:extLst>
            </p:cNvPr>
            <p:cNvSpPr/>
            <p:nvPr/>
          </p:nvSpPr>
          <p:spPr>
            <a:xfrm>
              <a:off x="7370956" y="2714548"/>
              <a:ext cx="914400" cy="914400"/>
            </a:xfrm>
            <a:prstGeom prst="rect">
              <a:avLst/>
            </a:prstGeom>
            <a:blipFill>
              <a:blip r:embed="rId4"/>
              <a:stretch>
                <a:fillRect/>
              </a:stretch>
            </a:blip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4090417-391D-9D42-B2AF-7651F8FAA873}"/>
                </a:ext>
              </a:extLst>
            </p:cNvPr>
            <p:cNvSpPr/>
            <p:nvPr/>
          </p:nvSpPr>
          <p:spPr>
            <a:xfrm>
              <a:off x="9199756" y="2714548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7B8EC6F-313C-C848-8DBB-352118CA1948}"/>
                </a:ext>
              </a:extLst>
            </p:cNvPr>
            <p:cNvSpPr/>
            <p:nvPr/>
          </p:nvSpPr>
          <p:spPr>
            <a:xfrm>
              <a:off x="8285356" y="2714548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07A150D-3160-3F4B-890F-5EDE1A70091B}"/>
                </a:ext>
              </a:extLst>
            </p:cNvPr>
            <p:cNvSpPr/>
            <p:nvPr/>
          </p:nvSpPr>
          <p:spPr>
            <a:xfrm>
              <a:off x="6456556" y="3628948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02244BB-F57F-B946-B5A4-4CA0A64D5426}"/>
                </a:ext>
              </a:extLst>
            </p:cNvPr>
            <p:cNvSpPr/>
            <p:nvPr/>
          </p:nvSpPr>
          <p:spPr>
            <a:xfrm>
              <a:off x="7370956" y="3628948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230D9D0-37E7-794E-88DF-6CC8D1671800}"/>
                </a:ext>
              </a:extLst>
            </p:cNvPr>
            <p:cNvSpPr/>
            <p:nvPr/>
          </p:nvSpPr>
          <p:spPr>
            <a:xfrm>
              <a:off x="8285356" y="3628948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0FF8018-FFB3-6242-AE9D-18C68C3FC7DB}"/>
                </a:ext>
              </a:extLst>
            </p:cNvPr>
            <p:cNvSpPr/>
            <p:nvPr/>
          </p:nvSpPr>
          <p:spPr>
            <a:xfrm>
              <a:off x="9199756" y="3628948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991B4AF6-830F-6B4E-A6F9-C4A9150B2E5C}"/>
                </a:ext>
              </a:extLst>
            </p:cNvPr>
            <p:cNvSpPr/>
            <p:nvPr/>
          </p:nvSpPr>
          <p:spPr>
            <a:xfrm>
              <a:off x="6456556" y="4543348"/>
              <a:ext cx="914400" cy="914400"/>
            </a:xfrm>
            <a:prstGeom prst="rect">
              <a:avLst/>
            </a:prstGeom>
            <a:blipFill>
              <a:blip r:embed="rId5"/>
              <a:stretch>
                <a:fillRect/>
              </a:stretch>
            </a:blip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ABD1673-6571-6A4D-AB33-2794D24C7E2E}"/>
                </a:ext>
              </a:extLst>
            </p:cNvPr>
            <p:cNvSpPr/>
            <p:nvPr/>
          </p:nvSpPr>
          <p:spPr>
            <a:xfrm>
              <a:off x="7370956" y="4543348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A871E26-694D-4141-A9AC-F1EDFEFDA1BA}"/>
                </a:ext>
              </a:extLst>
            </p:cNvPr>
            <p:cNvSpPr/>
            <p:nvPr/>
          </p:nvSpPr>
          <p:spPr>
            <a:xfrm>
              <a:off x="8285356" y="4543348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66CF050-7B50-DE45-BF3C-DB556D191685}"/>
                </a:ext>
              </a:extLst>
            </p:cNvPr>
            <p:cNvSpPr/>
            <p:nvPr/>
          </p:nvSpPr>
          <p:spPr>
            <a:xfrm>
              <a:off x="9199756" y="4543348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7" name="Oval 26">
            <a:extLst>
              <a:ext uri="{FF2B5EF4-FFF2-40B4-BE49-F238E27FC236}">
                <a16:creationId xmlns:a16="http://schemas.microsoft.com/office/drawing/2014/main" id="{919B38D3-135F-C446-9F3D-FC603570C7AF}"/>
              </a:ext>
            </a:extLst>
          </p:cNvPr>
          <p:cNvSpPr/>
          <p:nvPr/>
        </p:nvSpPr>
        <p:spPr>
          <a:xfrm>
            <a:off x="8943311" y="2394599"/>
            <a:ext cx="1024981" cy="9957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PIT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9CB10C91-80FC-0848-A326-10FA17A13033}"/>
              </a:ext>
            </a:extLst>
          </p:cNvPr>
          <p:cNvSpPr/>
          <p:nvPr/>
        </p:nvSpPr>
        <p:spPr>
          <a:xfrm>
            <a:off x="10210229" y="1127682"/>
            <a:ext cx="1024981" cy="9957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PIT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0E9E6583-1B6B-AF44-9ECD-D69E5205C93A}"/>
              </a:ext>
            </a:extLst>
          </p:cNvPr>
          <p:cNvSpPr/>
          <p:nvPr/>
        </p:nvSpPr>
        <p:spPr>
          <a:xfrm>
            <a:off x="8943311" y="4910787"/>
            <a:ext cx="1024981" cy="9957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PIT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145228C1-4197-6D4F-BEF0-85A5E127FA42}"/>
              </a:ext>
            </a:extLst>
          </p:cNvPr>
          <p:cNvSpPr txBox="1"/>
          <p:nvPr/>
        </p:nvSpPr>
        <p:spPr>
          <a:xfrm>
            <a:off x="6765984" y="6042130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F62FC5C0-709E-BB4E-BCC8-799F3BA9B16A}"/>
              </a:ext>
            </a:extLst>
          </p:cNvPr>
          <p:cNvSpPr txBox="1"/>
          <p:nvPr/>
        </p:nvSpPr>
        <p:spPr>
          <a:xfrm>
            <a:off x="8010050" y="6040506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5562E0BB-142A-1545-B844-B9456E7F3F91}"/>
              </a:ext>
            </a:extLst>
          </p:cNvPr>
          <p:cNvSpPr txBox="1"/>
          <p:nvPr/>
        </p:nvSpPr>
        <p:spPr>
          <a:xfrm>
            <a:off x="9254116" y="6053089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DD599B05-4CDF-4F48-AC4B-A905844794CC}"/>
              </a:ext>
            </a:extLst>
          </p:cNvPr>
          <p:cNvSpPr txBox="1"/>
          <p:nvPr/>
        </p:nvSpPr>
        <p:spPr>
          <a:xfrm>
            <a:off x="10498182" y="6051465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CF6042F-C503-654C-A7D7-A937C7DA96E6}"/>
              </a:ext>
            </a:extLst>
          </p:cNvPr>
          <p:cNvSpPr txBox="1"/>
          <p:nvPr/>
        </p:nvSpPr>
        <p:spPr>
          <a:xfrm>
            <a:off x="5933414" y="5183012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0BD35F00-0DA7-4D4E-BC17-5B61E488A39E}"/>
              </a:ext>
            </a:extLst>
          </p:cNvPr>
          <p:cNvSpPr txBox="1"/>
          <p:nvPr/>
        </p:nvSpPr>
        <p:spPr>
          <a:xfrm>
            <a:off x="5925264" y="3875790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DEF87A9B-2F65-6A48-860C-9F38C97DB77E}"/>
              </a:ext>
            </a:extLst>
          </p:cNvPr>
          <p:cNvSpPr txBox="1"/>
          <p:nvPr/>
        </p:nvSpPr>
        <p:spPr>
          <a:xfrm>
            <a:off x="5918274" y="2609046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5388E192-2E0C-A84C-AD8D-AA89490954FE}"/>
              </a:ext>
            </a:extLst>
          </p:cNvPr>
          <p:cNvSpPr txBox="1"/>
          <p:nvPr/>
        </p:nvSpPr>
        <p:spPr>
          <a:xfrm>
            <a:off x="5910843" y="1491014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BF2022C-3EFA-7842-8BCD-68E296F91F17}"/>
              </a:ext>
            </a:extLst>
          </p:cNvPr>
          <p:cNvGrpSpPr/>
          <p:nvPr/>
        </p:nvGrpSpPr>
        <p:grpSpPr>
          <a:xfrm>
            <a:off x="6288506" y="1009755"/>
            <a:ext cx="5740778" cy="5032375"/>
            <a:chOff x="6288506" y="1009755"/>
            <a:chExt cx="5740778" cy="5032375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C925126F-6D31-4F4C-8F1B-9D76CD4300A7}"/>
                </a:ext>
              </a:extLst>
            </p:cNvPr>
            <p:cNvGrpSpPr/>
            <p:nvPr/>
          </p:nvGrpSpPr>
          <p:grpSpPr>
            <a:xfrm>
              <a:off x="6288506" y="1009755"/>
              <a:ext cx="5740778" cy="5032375"/>
              <a:chOff x="6456556" y="1825625"/>
              <a:chExt cx="4143414" cy="3632123"/>
            </a:xfrm>
          </p:grpSpPr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F0D54C61-81FB-1947-8B62-58EB4784CA9B}"/>
                  </a:ext>
                </a:extLst>
              </p:cNvPr>
              <p:cNvSpPr/>
              <p:nvPr/>
            </p:nvSpPr>
            <p:spPr>
              <a:xfrm>
                <a:off x="6456556" y="1825625"/>
                <a:ext cx="914400" cy="896372"/>
              </a:xfrm>
              <a:prstGeom prst="rect">
                <a:avLst/>
              </a:prstGeom>
              <a:solidFill>
                <a:srgbClr val="78BEE8"/>
              </a:solidFill>
              <a:ln w="508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EC7AC4BE-12B5-8B40-B409-EF4356BAD08B}"/>
                  </a:ext>
                </a:extLst>
              </p:cNvPr>
              <p:cNvSpPr/>
              <p:nvPr/>
            </p:nvSpPr>
            <p:spPr>
              <a:xfrm>
                <a:off x="8285356" y="1825625"/>
                <a:ext cx="914400" cy="914400"/>
              </a:xfrm>
              <a:prstGeom prst="rect">
                <a:avLst/>
              </a:prstGeom>
              <a:solidFill>
                <a:srgbClr val="78BEE8"/>
              </a:solidFill>
              <a:ln w="508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FEA5CA8E-4A4E-E04C-9056-EEF6040BAD1B}"/>
                  </a:ext>
                </a:extLst>
              </p:cNvPr>
              <p:cNvSpPr/>
              <p:nvPr/>
            </p:nvSpPr>
            <p:spPr>
              <a:xfrm>
                <a:off x="7370956" y="1825625"/>
                <a:ext cx="914400" cy="914400"/>
              </a:xfrm>
              <a:prstGeom prst="rect">
                <a:avLst/>
              </a:prstGeom>
              <a:solidFill>
                <a:srgbClr val="78BEE8"/>
              </a:solidFill>
              <a:ln w="508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3A7FA94B-2E9B-594D-9ACF-22AC4B3EBEFB}"/>
                  </a:ext>
                </a:extLst>
              </p:cNvPr>
              <p:cNvSpPr/>
              <p:nvPr/>
            </p:nvSpPr>
            <p:spPr>
              <a:xfrm>
                <a:off x="9199756" y="1825625"/>
                <a:ext cx="914400" cy="914400"/>
              </a:xfrm>
              <a:prstGeom prst="rect">
                <a:avLst/>
              </a:prstGeom>
              <a:solidFill>
                <a:srgbClr val="78BEE8"/>
              </a:solidFill>
              <a:ln w="508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51737429-6A1B-4D48-995C-AC7E711DA62C}"/>
                  </a:ext>
                </a:extLst>
              </p:cNvPr>
              <p:cNvSpPr txBox="1"/>
              <p:nvPr/>
            </p:nvSpPr>
            <p:spPr>
              <a:xfrm>
                <a:off x="10415239" y="3401122"/>
                <a:ext cx="1847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C8D09EDC-DABA-0242-8724-6D7EEC922C45}"/>
                  </a:ext>
                </a:extLst>
              </p:cNvPr>
              <p:cNvSpPr/>
              <p:nvPr/>
            </p:nvSpPr>
            <p:spPr>
              <a:xfrm>
                <a:off x="7370956" y="2714548"/>
                <a:ext cx="914400" cy="914400"/>
              </a:xfrm>
              <a:prstGeom prst="rect">
                <a:avLst/>
              </a:prstGeom>
              <a:solidFill>
                <a:srgbClr val="78BEE8"/>
              </a:solidFill>
              <a:ln w="508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DE4D82A5-C441-B140-BBE9-7507557C8ED8}"/>
                  </a:ext>
                </a:extLst>
              </p:cNvPr>
              <p:cNvSpPr/>
              <p:nvPr/>
            </p:nvSpPr>
            <p:spPr>
              <a:xfrm>
                <a:off x="9199756" y="2714548"/>
                <a:ext cx="914400" cy="914400"/>
              </a:xfrm>
              <a:prstGeom prst="rect">
                <a:avLst/>
              </a:prstGeom>
              <a:solidFill>
                <a:srgbClr val="78BEE8"/>
              </a:solidFill>
              <a:ln w="508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7F3E2024-4AA4-7E4A-A612-BE04ADB826F7}"/>
                  </a:ext>
                </a:extLst>
              </p:cNvPr>
              <p:cNvSpPr/>
              <p:nvPr/>
            </p:nvSpPr>
            <p:spPr>
              <a:xfrm>
                <a:off x="8285356" y="2714548"/>
                <a:ext cx="914400" cy="914400"/>
              </a:xfrm>
              <a:prstGeom prst="rect">
                <a:avLst/>
              </a:prstGeom>
              <a:solidFill>
                <a:srgbClr val="78BEE8"/>
              </a:solidFill>
              <a:ln w="508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3C293F5A-E0AA-F444-B46F-A63D7B3AB36F}"/>
                  </a:ext>
                </a:extLst>
              </p:cNvPr>
              <p:cNvSpPr/>
              <p:nvPr/>
            </p:nvSpPr>
            <p:spPr>
              <a:xfrm>
                <a:off x="7370956" y="3628948"/>
                <a:ext cx="914400" cy="914400"/>
              </a:xfrm>
              <a:prstGeom prst="rect">
                <a:avLst/>
              </a:prstGeom>
              <a:solidFill>
                <a:srgbClr val="78BEE8"/>
              </a:solidFill>
              <a:ln w="508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DB9BEC05-A42F-6B4D-941C-876FD46E80E4}"/>
                  </a:ext>
                </a:extLst>
              </p:cNvPr>
              <p:cNvSpPr/>
              <p:nvPr/>
            </p:nvSpPr>
            <p:spPr>
              <a:xfrm>
                <a:off x="8285356" y="3628948"/>
                <a:ext cx="914400" cy="914400"/>
              </a:xfrm>
              <a:prstGeom prst="rect">
                <a:avLst/>
              </a:prstGeom>
              <a:solidFill>
                <a:srgbClr val="78BEE8"/>
              </a:solidFill>
              <a:ln w="508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C75EE316-46FA-A345-B1AE-FD063A8D62AB}"/>
                  </a:ext>
                </a:extLst>
              </p:cNvPr>
              <p:cNvSpPr/>
              <p:nvPr/>
            </p:nvSpPr>
            <p:spPr>
              <a:xfrm>
                <a:off x="9199756" y="3628948"/>
                <a:ext cx="914400" cy="914400"/>
              </a:xfrm>
              <a:prstGeom prst="rect">
                <a:avLst/>
              </a:prstGeom>
              <a:solidFill>
                <a:srgbClr val="78BEE8"/>
              </a:solidFill>
              <a:ln w="508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8EC65B41-B576-B84B-A868-F35A1728D3B2}"/>
                  </a:ext>
                </a:extLst>
              </p:cNvPr>
              <p:cNvSpPr/>
              <p:nvPr/>
            </p:nvSpPr>
            <p:spPr>
              <a:xfrm>
                <a:off x="6456556" y="4543348"/>
                <a:ext cx="914400" cy="914400"/>
              </a:xfrm>
              <a:prstGeom prst="rect">
                <a:avLst/>
              </a:prstGeom>
              <a:solidFill>
                <a:srgbClr val="78BEE8"/>
              </a:solidFill>
              <a:ln w="508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F1C36FD7-FF18-334A-B3F2-55AC882F47EB}"/>
                  </a:ext>
                </a:extLst>
              </p:cNvPr>
              <p:cNvSpPr/>
              <p:nvPr/>
            </p:nvSpPr>
            <p:spPr>
              <a:xfrm>
                <a:off x="7370956" y="4543348"/>
                <a:ext cx="914400" cy="914400"/>
              </a:xfrm>
              <a:prstGeom prst="rect">
                <a:avLst/>
              </a:prstGeom>
              <a:solidFill>
                <a:srgbClr val="78BEE8"/>
              </a:solidFill>
              <a:ln w="508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592FB4B5-2222-7545-B3F9-ADD6BE885113}"/>
                  </a:ext>
                </a:extLst>
              </p:cNvPr>
              <p:cNvSpPr/>
              <p:nvPr/>
            </p:nvSpPr>
            <p:spPr>
              <a:xfrm>
                <a:off x="9199756" y="4543348"/>
                <a:ext cx="914400" cy="914400"/>
              </a:xfrm>
              <a:prstGeom prst="rect">
                <a:avLst/>
              </a:prstGeom>
              <a:solidFill>
                <a:srgbClr val="78BEE8"/>
              </a:solidFill>
              <a:ln w="508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C2A8EA5-D47B-FA41-BB00-EFC5A158FFE0}"/>
                </a:ext>
              </a:extLst>
            </p:cNvPr>
            <p:cNvSpPr/>
            <p:nvPr/>
          </p:nvSpPr>
          <p:spPr>
            <a:xfrm>
              <a:off x="7082096" y="4774399"/>
              <a:ext cx="50526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OK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6A3CE355-A025-E54A-ADC8-82BC170E4F1C}"/>
                </a:ext>
              </a:extLst>
            </p:cNvPr>
            <p:cNvSpPr/>
            <p:nvPr/>
          </p:nvSpPr>
          <p:spPr>
            <a:xfrm>
              <a:off x="7082096" y="3501486"/>
              <a:ext cx="50526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OK</a:t>
              </a:r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7ECA7F1F-0ACF-1B40-96B2-A3BA31D9331A}"/>
              </a:ext>
            </a:extLst>
          </p:cNvPr>
          <p:cNvSpPr/>
          <p:nvPr/>
        </p:nvSpPr>
        <p:spPr>
          <a:xfrm>
            <a:off x="6306675" y="3495492"/>
            <a:ext cx="9156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Stench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9AFDE86C-51EF-064A-840F-D98F32C08B3E}"/>
              </a:ext>
            </a:extLst>
          </p:cNvPr>
          <p:cNvSpPr/>
          <p:nvPr/>
        </p:nvSpPr>
        <p:spPr>
          <a:xfrm>
            <a:off x="7555423" y="3510808"/>
            <a:ext cx="1266918" cy="1266918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ECC0F5A9-ED4A-A74C-9241-F8CA3CCEE646}"/>
              </a:ext>
            </a:extLst>
          </p:cNvPr>
          <p:cNvSpPr/>
          <p:nvPr/>
        </p:nvSpPr>
        <p:spPr>
          <a:xfrm>
            <a:off x="8364524" y="4774399"/>
            <a:ext cx="5052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OK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FE2A6B55-DAE9-7149-85C2-4B8534E258D3}"/>
              </a:ext>
            </a:extLst>
          </p:cNvPr>
          <p:cNvSpPr/>
          <p:nvPr/>
        </p:nvSpPr>
        <p:spPr>
          <a:xfrm>
            <a:off x="6505612" y="5223598"/>
            <a:ext cx="9012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Visited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CF44B8CC-7504-E640-B607-7FC82719BB7F}"/>
              </a:ext>
            </a:extLst>
          </p:cNvPr>
          <p:cNvSpPr/>
          <p:nvPr/>
        </p:nvSpPr>
        <p:spPr>
          <a:xfrm>
            <a:off x="7594117" y="4770184"/>
            <a:ext cx="9252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Breeze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31C31207-634A-0F47-B7DA-AB1198C38258}"/>
              </a:ext>
            </a:extLst>
          </p:cNvPr>
          <p:cNvSpPr/>
          <p:nvPr/>
        </p:nvSpPr>
        <p:spPr>
          <a:xfrm>
            <a:off x="6438489" y="3962837"/>
            <a:ext cx="9012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Visited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098A23E3-4F48-B642-A769-5F12B5824EEC}"/>
              </a:ext>
            </a:extLst>
          </p:cNvPr>
          <p:cNvSpPr/>
          <p:nvPr/>
        </p:nvSpPr>
        <p:spPr>
          <a:xfrm>
            <a:off x="8298139" y="3521286"/>
            <a:ext cx="5052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OK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39FBEEFF-207B-F04F-A287-17C25DA1848F}"/>
              </a:ext>
            </a:extLst>
          </p:cNvPr>
          <p:cNvSpPr/>
          <p:nvPr/>
        </p:nvSpPr>
        <p:spPr>
          <a:xfrm>
            <a:off x="7672432" y="5223598"/>
            <a:ext cx="9012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Visited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79762ADB-CE78-254C-BAEE-168A02765B9E}"/>
              </a:ext>
            </a:extLst>
          </p:cNvPr>
          <p:cNvSpPr/>
          <p:nvPr/>
        </p:nvSpPr>
        <p:spPr>
          <a:xfrm>
            <a:off x="9565056" y="3540890"/>
            <a:ext cx="5052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OK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4809418A-5570-E043-BB0B-1AC69743EF28}"/>
              </a:ext>
            </a:extLst>
          </p:cNvPr>
          <p:cNvSpPr/>
          <p:nvPr/>
        </p:nvSpPr>
        <p:spPr>
          <a:xfrm>
            <a:off x="8298139" y="2250854"/>
            <a:ext cx="5052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OK</a:t>
            </a:r>
          </a:p>
        </p:txBody>
      </p:sp>
    </p:spTree>
    <p:extLst>
      <p:ext uri="{BB962C8B-B14F-4D97-AF65-F5344CB8AC3E}">
        <p14:creationId xmlns:p14="http://schemas.microsoft.com/office/powerpoint/2010/main" val="4146209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/>
      <p:bldP spid="6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664E13-4AF8-044D-9B57-F8C9D2A929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Wampa</a:t>
            </a:r>
            <a:r>
              <a:rPr lang="en-US" dirty="0"/>
              <a:t> World Walkthrough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024B31-A3F2-9A4E-8CCD-925F436433F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R2D2 moves to [2,2]</a:t>
            </a:r>
          </a:p>
          <a:p>
            <a:r>
              <a:rPr lang="en-US" dirty="0"/>
              <a:t>Percept=[</a:t>
            </a:r>
            <a:r>
              <a:rPr lang="en-US" i="1" dirty="0"/>
              <a:t>Stench, Breeze, Gasp, None None</a:t>
            </a:r>
            <a:r>
              <a:rPr lang="en-US" dirty="0"/>
              <a:t>]</a:t>
            </a:r>
          </a:p>
          <a:p>
            <a:endParaRPr lang="en-US" dirty="0"/>
          </a:p>
          <a:p>
            <a:r>
              <a:rPr lang="en-US" dirty="0"/>
              <a:t>Who is here?</a:t>
            </a:r>
          </a:p>
          <a:p>
            <a:endParaRPr lang="en-US" dirty="0"/>
          </a:p>
          <a:p>
            <a:r>
              <a:rPr lang="en-US" dirty="0"/>
              <a:t>What is in [2,4] and [3,3]?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77EB646-2F66-7C4D-8B11-F3C11A18321A}"/>
              </a:ext>
            </a:extLst>
          </p:cNvPr>
          <p:cNvGrpSpPr/>
          <p:nvPr/>
        </p:nvGrpSpPr>
        <p:grpSpPr>
          <a:xfrm>
            <a:off x="6288506" y="1009755"/>
            <a:ext cx="5740778" cy="5032375"/>
            <a:chOff x="6456556" y="1825625"/>
            <a:chExt cx="4143414" cy="3632123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CA8DDE8-F81F-0D47-A5E6-1AF3007F3FE7}"/>
                </a:ext>
              </a:extLst>
            </p:cNvPr>
            <p:cNvSpPr/>
            <p:nvPr/>
          </p:nvSpPr>
          <p:spPr>
            <a:xfrm>
              <a:off x="6456556" y="1825625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F77E65B-F07D-9547-AED8-A43FFB54BAA1}"/>
                </a:ext>
              </a:extLst>
            </p:cNvPr>
            <p:cNvSpPr/>
            <p:nvPr/>
          </p:nvSpPr>
          <p:spPr>
            <a:xfrm>
              <a:off x="8285356" y="1825625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3ABD629-FEA3-F94E-9CBC-E9B92F6C13FA}"/>
                </a:ext>
              </a:extLst>
            </p:cNvPr>
            <p:cNvSpPr/>
            <p:nvPr/>
          </p:nvSpPr>
          <p:spPr>
            <a:xfrm>
              <a:off x="7370956" y="1825625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2701505-1F9C-364E-A8B1-D64A0DAEC3F4}"/>
                </a:ext>
              </a:extLst>
            </p:cNvPr>
            <p:cNvSpPr/>
            <p:nvPr/>
          </p:nvSpPr>
          <p:spPr>
            <a:xfrm>
              <a:off x="9199756" y="1825625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0E86AF3-F9BB-D442-8811-A076D13B850D}"/>
                </a:ext>
              </a:extLst>
            </p:cNvPr>
            <p:cNvSpPr txBox="1"/>
            <p:nvPr/>
          </p:nvSpPr>
          <p:spPr>
            <a:xfrm>
              <a:off x="10415239" y="3401122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0665D60-0E52-364B-B54B-D8C4877EF059}"/>
                </a:ext>
              </a:extLst>
            </p:cNvPr>
            <p:cNvSpPr/>
            <p:nvPr/>
          </p:nvSpPr>
          <p:spPr>
            <a:xfrm>
              <a:off x="6456556" y="2714548"/>
              <a:ext cx="914400" cy="914400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DE63429-6A24-4D4A-B231-D9AB0AD4F7AE}"/>
                </a:ext>
              </a:extLst>
            </p:cNvPr>
            <p:cNvSpPr/>
            <p:nvPr/>
          </p:nvSpPr>
          <p:spPr>
            <a:xfrm>
              <a:off x="7370956" y="2714548"/>
              <a:ext cx="914400" cy="914400"/>
            </a:xfrm>
            <a:prstGeom prst="rect">
              <a:avLst/>
            </a:prstGeom>
            <a:blipFill>
              <a:blip r:embed="rId4"/>
              <a:stretch>
                <a:fillRect/>
              </a:stretch>
            </a:blip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4090417-391D-9D42-B2AF-7651F8FAA873}"/>
                </a:ext>
              </a:extLst>
            </p:cNvPr>
            <p:cNvSpPr/>
            <p:nvPr/>
          </p:nvSpPr>
          <p:spPr>
            <a:xfrm>
              <a:off x="9199756" y="2714548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7B8EC6F-313C-C848-8DBB-352118CA1948}"/>
                </a:ext>
              </a:extLst>
            </p:cNvPr>
            <p:cNvSpPr/>
            <p:nvPr/>
          </p:nvSpPr>
          <p:spPr>
            <a:xfrm>
              <a:off x="8285356" y="2714548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07A150D-3160-3F4B-890F-5EDE1A70091B}"/>
                </a:ext>
              </a:extLst>
            </p:cNvPr>
            <p:cNvSpPr/>
            <p:nvPr/>
          </p:nvSpPr>
          <p:spPr>
            <a:xfrm>
              <a:off x="6456556" y="3628948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02244BB-F57F-B946-B5A4-4CA0A64D5426}"/>
                </a:ext>
              </a:extLst>
            </p:cNvPr>
            <p:cNvSpPr/>
            <p:nvPr/>
          </p:nvSpPr>
          <p:spPr>
            <a:xfrm>
              <a:off x="7370956" y="3628948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230D9D0-37E7-794E-88DF-6CC8D1671800}"/>
                </a:ext>
              </a:extLst>
            </p:cNvPr>
            <p:cNvSpPr/>
            <p:nvPr/>
          </p:nvSpPr>
          <p:spPr>
            <a:xfrm>
              <a:off x="8285356" y="3628948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0FF8018-FFB3-6242-AE9D-18C68C3FC7DB}"/>
                </a:ext>
              </a:extLst>
            </p:cNvPr>
            <p:cNvSpPr/>
            <p:nvPr/>
          </p:nvSpPr>
          <p:spPr>
            <a:xfrm>
              <a:off x="9199756" y="3628948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991B4AF6-830F-6B4E-A6F9-C4A9150B2E5C}"/>
                </a:ext>
              </a:extLst>
            </p:cNvPr>
            <p:cNvSpPr/>
            <p:nvPr/>
          </p:nvSpPr>
          <p:spPr>
            <a:xfrm>
              <a:off x="6456556" y="4543348"/>
              <a:ext cx="914400" cy="914400"/>
            </a:xfrm>
            <a:prstGeom prst="rect">
              <a:avLst/>
            </a:prstGeom>
            <a:blipFill>
              <a:blip r:embed="rId5"/>
              <a:stretch>
                <a:fillRect/>
              </a:stretch>
            </a:blip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ABD1673-6571-6A4D-AB33-2794D24C7E2E}"/>
                </a:ext>
              </a:extLst>
            </p:cNvPr>
            <p:cNvSpPr/>
            <p:nvPr/>
          </p:nvSpPr>
          <p:spPr>
            <a:xfrm>
              <a:off x="7370956" y="4543348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A871E26-694D-4141-A9AC-F1EDFEFDA1BA}"/>
                </a:ext>
              </a:extLst>
            </p:cNvPr>
            <p:cNvSpPr/>
            <p:nvPr/>
          </p:nvSpPr>
          <p:spPr>
            <a:xfrm>
              <a:off x="8285356" y="4543348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66CF050-7B50-DE45-BF3C-DB556D191685}"/>
                </a:ext>
              </a:extLst>
            </p:cNvPr>
            <p:cNvSpPr/>
            <p:nvPr/>
          </p:nvSpPr>
          <p:spPr>
            <a:xfrm>
              <a:off x="9199756" y="4543348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7" name="Oval 26">
            <a:extLst>
              <a:ext uri="{FF2B5EF4-FFF2-40B4-BE49-F238E27FC236}">
                <a16:creationId xmlns:a16="http://schemas.microsoft.com/office/drawing/2014/main" id="{919B38D3-135F-C446-9F3D-FC603570C7AF}"/>
              </a:ext>
            </a:extLst>
          </p:cNvPr>
          <p:cNvSpPr/>
          <p:nvPr/>
        </p:nvSpPr>
        <p:spPr>
          <a:xfrm>
            <a:off x="8943311" y="2394599"/>
            <a:ext cx="1024981" cy="9957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PIT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9CB10C91-80FC-0848-A326-10FA17A13033}"/>
              </a:ext>
            </a:extLst>
          </p:cNvPr>
          <p:cNvSpPr/>
          <p:nvPr/>
        </p:nvSpPr>
        <p:spPr>
          <a:xfrm>
            <a:off x="10210229" y="1127682"/>
            <a:ext cx="1024981" cy="9957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PIT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0E9E6583-1B6B-AF44-9ECD-D69E5205C93A}"/>
              </a:ext>
            </a:extLst>
          </p:cNvPr>
          <p:cNvSpPr/>
          <p:nvPr/>
        </p:nvSpPr>
        <p:spPr>
          <a:xfrm>
            <a:off x="8943311" y="4910787"/>
            <a:ext cx="1024981" cy="9957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PIT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145228C1-4197-6D4F-BEF0-85A5E127FA42}"/>
              </a:ext>
            </a:extLst>
          </p:cNvPr>
          <p:cNvSpPr txBox="1"/>
          <p:nvPr/>
        </p:nvSpPr>
        <p:spPr>
          <a:xfrm>
            <a:off x="6765984" y="6042130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F62FC5C0-709E-BB4E-BCC8-799F3BA9B16A}"/>
              </a:ext>
            </a:extLst>
          </p:cNvPr>
          <p:cNvSpPr txBox="1"/>
          <p:nvPr/>
        </p:nvSpPr>
        <p:spPr>
          <a:xfrm>
            <a:off x="8010050" y="6040506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5562E0BB-142A-1545-B844-B9456E7F3F91}"/>
              </a:ext>
            </a:extLst>
          </p:cNvPr>
          <p:cNvSpPr txBox="1"/>
          <p:nvPr/>
        </p:nvSpPr>
        <p:spPr>
          <a:xfrm>
            <a:off x="9254116" y="6053089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DD599B05-4CDF-4F48-AC4B-A905844794CC}"/>
              </a:ext>
            </a:extLst>
          </p:cNvPr>
          <p:cNvSpPr txBox="1"/>
          <p:nvPr/>
        </p:nvSpPr>
        <p:spPr>
          <a:xfrm>
            <a:off x="10498182" y="6051465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CF6042F-C503-654C-A7D7-A937C7DA96E6}"/>
              </a:ext>
            </a:extLst>
          </p:cNvPr>
          <p:cNvSpPr txBox="1"/>
          <p:nvPr/>
        </p:nvSpPr>
        <p:spPr>
          <a:xfrm>
            <a:off x="5933414" y="5183012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0BD35F00-0DA7-4D4E-BC17-5B61E488A39E}"/>
              </a:ext>
            </a:extLst>
          </p:cNvPr>
          <p:cNvSpPr txBox="1"/>
          <p:nvPr/>
        </p:nvSpPr>
        <p:spPr>
          <a:xfrm>
            <a:off x="5925264" y="3875790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DEF87A9B-2F65-6A48-860C-9F38C97DB77E}"/>
              </a:ext>
            </a:extLst>
          </p:cNvPr>
          <p:cNvSpPr txBox="1"/>
          <p:nvPr/>
        </p:nvSpPr>
        <p:spPr>
          <a:xfrm>
            <a:off x="5918274" y="2609046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5388E192-2E0C-A84C-AD8D-AA89490954FE}"/>
              </a:ext>
            </a:extLst>
          </p:cNvPr>
          <p:cNvSpPr txBox="1"/>
          <p:nvPr/>
        </p:nvSpPr>
        <p:spPr>
          <a:xfrm>
            <a:off x="5910843" y="1491014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BF2022C-3EFA-7842-8BCD-68E296F91F17}"/>
              </a:ext>
            </a:extLst>
          </p:cNvPr>
          <p:cNvGrpSpPr/>
          <p:nvPr/>
        </p:nvGrpSpPr>
        <p:grpSpPr>
          <a:xfrm>
            <a:off x="6288506" y="1009755"/>
            <a:ext cx="5740778" cy="5032375"/>
            <a:chOff x="6288506" y="1009755"/>
            <a:chExt cx="5740778" cy="5032375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C925126F-6D31-4F4C-8F1B-9D76CD4300A7}"/>
                </a:ext>
              </a:extLst>
            </p:cNvPr>
            <p:cNvGrpSpPr/>
            <p:nvPr/>
          </p:nvGrpSpPr>
          <p:grpSpPr>
            <a:xfrm>
              <a:off x="6288506" y="1009755"/>
              <a:ext cx="5740778" cy="5032375"/>
              <a:chOff x="6456556" y="1825625"/>
              <a:chExt cx="4143414" cy="3632123"/>
            </a:xfrm>
          </p:grpSpPr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F0D54C61-81FB-1947-8B62-58EB4784CA9B}"/>
                  </a:ext>
                </a:extLst>
              </p:cNvPr>
              <p:cNvSpPr/>
              <p:nvPr/>
            </p:nvSpPr>
            <p:spPr>
              <a:xfrm>
                <a:off x="6456556" y="1825625"/>
                <a:ext cx="914400" cy="896372"/>
              </a:xfrm>
              <a:prstGeom prst="rect">
                <a:avLst/>
              </a:prstGeom>
              <a:solidFill>
                <a:srgbClr val="78BEE8"/>
              </a:solidFill>
              <a:ln w="508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EC7AC4BE-12B5-8B40-B409-EF4356BAD08B}"/>
                  </a:ext>
                </a:extLst>
              </p:cNvPr>
              <p:cNvSpPr/>
              <p:nvPr/>
            </p:nvSpPr>
            <p:spPr>
              <a:xfrm>
                <a:off x="8285356" y="1825625"/>
                <a:ext cx="914400" cy="914400"/>
              </a:xfrm>
              <a:prstGeom prst="rect">
                <a:avLst/>
              </a:prstGeom>
              <a:solidFill>
                <a:srgbClr val="78BEE8"/>
              </a:solidFill>
              <a:ln w="508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FEA5CA8E-4A4E-E04C-9056-EEF6040BAD1B}"/>
                  </a:ext>
                </a:extLst>
              </p:cNvPr>
              <p:cNvSpPr/>
              <p:nvPr/>
            </p:nvSpPr>
            <p:spPr>
              <a:xfrm>
                <a:off x="7370956" y="1825625"/>
                <a:ext cx="914400" cy="892595"/>
              </a:xfrm>
              <a:prstGeom prst="rect">
                <a:avLst/>
              </a:prstGeom>
              <a:solidFill>
                <a:srgbClr val="78BEE8"/>
              </a:solidFill>
              <a:ln w="508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3A7FA94B-2E9B-594D-9ACF-22AC4B3EBEFB}"/>
                  </a:ext>
                </a:extLst>
              </p:cNvPr>
              <p:cNvSpPr/>
              <p:nvPr/>
            </p:nvSpPr>
            <p:spPr>
              <a:xfrm>
                <a:off x="9199756" y="1825625"/>
                <a:ext cx="914400" cy="914400"/>
              </a:xfrm>
              <a:prstGeom prst="rect">
                <a:avLst/>
              </a:prstGeom>
              <a:solidFill>
                <a:srgbClr val="78BEE8"/>
              </a:solidFill>
              <a:ln w="508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51737429-6A1B-4D48-995C-AC7E711DA62C}"/>
                  </a:ext>
                </a:extLst>
              </p:cNvPr>
              <p:cNvSpPr txBox="1"/>
              <p:nvPr/>
            </p:nvSpPr>
            <p:spPr>
              <a:xfrm>
                <a:off x="10415239" y="3401122"/>
                <a:ext cx="1847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DE4D82A5-C441-B140-BBE9-7507557C8ED8}"/>
                  </a:ext>
                </a:extLst>
              </p:cNvPr>
              <p:cNvSpPr/>
              <p:nvPr/>
            </p:nvSpPr>
            <p:spPr>
              <a:xfrm>
                <a:off x="9199756" y="2714548"/>
                <a:ext cx="914400" cy="914400"/>
              </a:xfrm>
              <a:prstGeom prst="rect">
                <a:avLst/>
              </a:prstGeom>
              <a:solidFill>
                <a:srgbClr val="78BEE8"/>
              </a:solidFill>
              <a:ln w="508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7F3E2024-4AA4-7E4A-A612-BE04ADB826F7}"/>
                  </a:ext>
                </a:extLst>
              </p:cNvPr>
              <p:cNvSpPr/>
              <p:nvPr/>
            </p:nvSpPr>
            <p:spPr>
              <a:xfrm>
                <a:off x="8285356" y="2714548"/>
                <a:ext cx="914400" cy="914400"/>
              </a:xfrm>
              <a:prstGeom prst="rect">
                <a:avLst/>
              </a:prstGeom>
              <a:solidFill>
                <a:srgbClr val="78BEE8"/>
              </a:solidFill>
              <a:ln w="508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3C293F5A-E0AA-F444-B46F-A63D7B3AB36F}"/>
                  </a:ext>
                </a:extLst>
              </p:cNvPr>
              <p:cNvSpPr/>
              <p:nvPr/>
            </p:nvSpPr>
            <p:spPr>
              <a:xfrm>
                <a:off x="7370956" y="3628948"/>
                <a:ext cx="914400" cy="914400"/>
              </a:xfrm>
              <a:prstGeom prst="rect">
                <a:avLst/>
              </a:prstGeom>
              <a:solidFill>
                <a:srgbClr val="78BEE8"/>
              </a:solidFill>
              <a:ln w="508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DB9BEC05-A42F-6B4D-941C-876FD46E80E4}"/>
                  </a:ext>
                </a:extLst>
              </p:cNvPr>
              <p:cNvSpPr/>
              <p:nvPr/>
            </p:nvSpPr>
            <p:spPr>
              <a:xfrm>
                <a:off x="8285356" y="3628948"/>
                <a:ext cx="914400" cy="914400"/>
              </a:xfrm>
              <a:prstGeom prst="rect">
                <a:avLst/>
              </a:prstGeom>
              <a:solidFill>
                <a:srgbClr val="78BEE8"/>
              </a:solidFill>
              <a:ln w="508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C75EE316-46FA-A345-B1AE-FD063A8D62AB}"/>
                  </a:ext>
                </a:extLst>
              </p:cNvPr>
              <p:cNvSpPr/>
              <p:nvPr/>
            </p:nvSpPr>
            <p:spPr>
              <a:xfrm>
                <a:off x="9199756" y="3628948"/>
                <a:ext cx="914400" cy="914400"/>
              </a:xfrm>
              <a:prstGeom prst="rect">
                <a:avLst/>
              </a:prstGeom>
              <a:solidFill>
                <a:srgbClr val="78BEE8"/>
              </a:solidFill>
              <a:ln w="508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8EC65B41-B576-B84B-A868-F35A1728D3B2}"/>
                  </a:ext>
                </a:extLst>
              </p:cNvPr>
              <p:cNvSpPr/>
              <p:nvPr/>
            </p:nvSpPr>
            <p:spPr>
              <a:xfrm>
                <a:off x="6456556" y="4543348"/>
                <a:ext cx="914400" cy="914400"/>
              </a:xfrm>
              <a:prstGeom prst="rect">
                <a:avLst/>
              </a:prstGeom>
              <a:solidFill>
                <a:srgbClr val="78BEE8"/>
              </a:solidFill>
              <a:ln w="508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F1C36FD7-FF18-334A-B3F2-55AC882F47EB}"/>
                  </a:ext>
                </a:extLst>
              </p:cNvPr>
              <p:cNvSpPr/>
              <p:nvPr/>
            </p:nvSpPr>
            <p:spPr>
              <a:xfrm>
                <a:off x="7370956" y="4543348"/>
                <a:ext cx="914400" cy="914400"/>
              </a:xfrm>
              <a:prstGeom prst="rect">
                <a:avLst/>
              </a:prstGeom>
              <a:solidFill>
                <a:srgbClr val="78BEE8"/>
              </a:solidFill>
              <a:ln w="508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592FB4B5-2222-7545-B3F9-ADD6BE885113}"/>
                  </a:ext>
                </a:extLst>
              </p:cNvPr>
              <p:cNvSpPr/>
              <p:nvPr/>
            </p:nvSpPr>
            <p:spPr>
              <a:xfrm>
                <a:off x="9199756" y="4543348"/>
                <a:ext cx="914400" cy="914400"/>
              </a:xfrm>
              <a:prstGeom prst="rect">
                <a:avLst/>
              </a:prstGeom>
              <a:solidFill>
                <a:srgbClr val="78BEE8"/>
              </a:solidFill>
              <a:ln w="508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C2A8EA5-D47B-FA41-BB00-EFC5A158FFE0}"/>
                </a:ext>
              </a:extLst>
            </p:cNvPr>
            <p:cNvSpPr/>
            <p:nvPr/>
          </p:nvSpPr>
          <p:spPr>
            <a:xfrm>
              <a:off x="7082096" y="4774399"/>
              <a:ext cx="50526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OK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6A3CE355-A025-E54A-ADC8-82BC170E4F1C}"/>
                </a:ext>
              </a:extLst>
            </p:cNvPr>
            <p:cNvSpPr/>
            <p:nvPr/>
          </p:nvSpPr>
          <p:spPr>
            <a:xfrm>
              <a:off x="7082096" y="3501486"/>
              <a:ext cx="50526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OK</a:t>
              </a:r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7ECA7F1F-0ACF-1B40-96B2-A3BA31D9331A}"/>
              </a:ext>
            </a:extLst>
          </p:cNvPr>
          <p:cNvSpPr/>
          <p:nvPr/>
        </p:nvSpPr>
        <p:spPr>
          <a:xfrm>
            <a:off x="6306675" y="3495492"/>
            <a:ext cx="9156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Stench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ECC0F5A9-ED4A-A74C-9241-F8CA3CCEE646}"/>
              </a:ext>
            </a:extLst>
          </p:cNvPr>
          <p:cNvSpPr/>
          <p:nvPr/>
        </p:nvSpPr>
        <p:spPr>
          <a:xfrm>
            <a:off x="8364524" y="4774399"/>
            <a:ext cx="5052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OK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FE2A6B55-DAE9-7149-85C2-4B8534E258D3}"/>
              </a:ext>
            </a:extLst>
          </p:cNvPr>
          <p:cNvSpPr/>
          <p:nvPr/>
        </p:nvSpPr>
        <p:spPr>
          <a:xfrm>
            <a:off x="6505612" y="5223598"/>
            <a:ext cx="9012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Visited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31C31207-634A-0F47-B7DA-AB1198C38258}"/>
              </a:ext>
            </a:extLst>
          </p:cNvPr>
          <p:cNvSpPr/>
          <p:nvPr/>
        </p:nvSpPr>
        <p:spPr>
          <a:xfrm>
            <a:off x="6438489" y="3962837"/>
            <a:ext cx="9012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Visited</a:t>
            </a:r>
          </a:p>
        </p:txBody>
      </p:sp>
      <p:pic>
        <p:nvPicPr>
          <p:cNvPr id="12290" name="Picture 2" descr="How to Draw R2-D2 from Star Wars - Really Easy Drawing Tutorial">
            <a:extLst>
              <a:ext uri="{FF2B5EF4-FFF2-40B4-BE49-F238E27FC236}">
                <a16:creationId xmlns:a16="http://schemas.microsoft.com/office/drawing/2014/main" id="{B8047056-18EF-6447-992A-4971B3589E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2977" y="2653431"/>
            <a:ext cx="866353" cy="863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" name="Rectangle 67">
            <a:extLst>
              <a:ext uri="{FF2B5EF4-FFF2-40B4-BE49-F238E27FC236}">
                <a16:creationId xmlns:a16="http://schemas.microsoft.com/office/drawing/2014/main" id="{098A23E3-4F48-B642-A769-5F12B5824EEC}"/>
              </a:ext>
            </a:extLst>
          </p:cNvPr>
          <p:cNvSpPr/>
          <p:nvPr/>
        </p:nvSpPr>
        <p:spPr>
          <a:xfrm>
            <a:off x="8298139" y="3521286"/>
            <a:ext cx="5052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OK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39FBEEFF-207B-F04F-A287-17C25DA1848F}"/>
              </a:ext>
            </a:extLst>
          </p:cNvPr>
          <p:cNvSpPr/>
          <p:nvPr/>
        </p:nvSpPr>
        <p:spPr>
          <a:xfrm>
            <a:off x="7672432" y="5223598"/>
            <a:ext cx="9012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Visited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79762ADB-CE78-254C-BAEE-168A02765B9E}"/>
              </a:ext>
            </a:extLst>
          </p:cNvPr>
          <p:cNvSpPr/>
          <p:nvPr/>
        </p:nvSpPr>
        <p:spPr>
          <a:xfrm>
            <a:off x="9565056" y="3540890"/>
            <a:ext cx="5052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OK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B52FFD5D-F7A5-0240-B574-E2DD2521464B}"/>
              </a:ext>
            </a:extLst>
          </p:cNvPr>
          <p:cNvSpPr/>
          <p:nvPr/>
        </p:nvSpPr>
        <p:spPr>
          <a:xfrm>
            <a:off x="7688024" y="3952465"/>
            <a:ext cx="9012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Visited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F4B62BD6-1245-D341-BFF6-FA26B4BCF5A3}"/>
              </a:ext>
            </a:extLst>
          </p:cNvPr>
          <p:cNvSpPr/>
          <p:nvPr/>
        </p:nvSpPr>
        <p:spPr>
          <a:xfrm>
            <a:off x="7561450" y="2237972"/>
            <a:ext cx="1266918" cy="1266918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B36EFFBD-EF1D-CF44-973B-70EDA620C675}"/>
              </a:ext>
            </a:extLst>
          </p:cNvPr>
          <p:cNvSpPr/>
          <p:nvPr/>
        </p:nvSpPr>
        <p:spPr>
          <a:xfrm>
            <a:off x="7555423" y="2541206"/>
            <a:ext cx="9252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Breeze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8C3ECB60-3138-B64C-9969-9381B3FDF1DB}"/>
              </a:ext>
            </a:extLst>
          </p:cNvPr>
          <p:cNvSpPr/>
          <p:nvPr/>
        </p:nvSpPr>
        <p:spPr>
          <a:xfrm>
            <a:off x="8298139" y="2250854"/>
            <a:ext cx="5052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OK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353C174F-2A33-DB40-971D-D0B73953254F}"/>
              </a:ext>
            </a:extLst>
          </p:cNvPr>
          <p:cNvSpPr/>
          <p:nvPr/>
        </p:nvSpPr>
        <p:spPr>
          <a:xfrm>
            <a:off x="7509374" y="2248658"/>
            <a:ext cx="9156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Stench</a:t>
            </a:r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7604E13-6A33-B947-8A55-365C0C512553}"/>
              </a:ext>
            </a:extLst>
          </p:cNvPr>
          <p:cNvSpPr/>
          <p:nvPr/>
        </p:nvSpPr>
        <p:spPr>
          <a:xfrm>
            <a:off x="7841548" y="1463184"/>
            <a:ext cx="5629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Pit?</a:t>
            </a:r>
            <a:endParaRPr lang="en-US" dirty="0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0DCC1C25-30AC-4240-8E4A-DD79A889B77E}"/>
              </a:ext>
            </a:extLst>
          </p:cNvPr>
          <p:cNvSpPr/>
          <p:nvPr/>
        </p:nvSpPr>
        <p:spPr>
          <a:xfrm>
            <a:off x="9109129" y="2653431"/>
            <a:ext cx="5629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Pit?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5263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 animBg="1"/>
      <p:bldP spid="30" grpId="0"/>
      <p:bldP spid="7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81B4BDE-F32E-A34F-88D0-25EDA1F94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Logic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C2EBFA0-9C58-0242-8CCD-E6F0827AD6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Logic</a:t>
            </a:r>
            <a:r>
              <a:rPr lang="en-US" dirty="0"/>
              <a:t> can serve as a general class of </a:t>
            </a:r>
            <a:r>
              <a:rPr lang="en-US" b="1" dirty="0"/>
              <a:t>representations </a:t>
            </a:r>
            <a:r>
              <a:rPr lang="en-US" dirty="0"/>
              <a:t>for knowledge-based agents.  Here we are going to examine </a:t>
            </a:r>
            <a:r>
              <a:rPr lang="en-US" b="1" dirty="0"/>
              <a:t>Propositional Logic.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KB consists of </a:t>
            </a:r>
            <a:r>
              <a:rPr lang="en-US" b="1" dirty="0"/>
              <a:t>sentences</a:t>
            </a:r>
            <a:r>
              <a:rPr lang="en-US" dirty="0"/>
              <a:t> in the </a:t>
            </a:r>
            <a:r>
              <a:rPr lang="en-US" b="1" dirty="0"/>
              <a:t>representation language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Representation language has a </a:t>
            </a:r>
            <a:r>
              <a:rPr lang="en-US" b="1" dirty="0"/>
              <a:t>syntax </a:t>
            </a:r>
            <a:r>
              <a:rPr lang="en-US" dirty="0"/>
              <a:t>that specifies sentences that are well-formed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 logic defines the </a:t>
            </a:r>
            <a:r>
              <a:rPr lang="en-US" b="1" dirty="0"/>
              <a:t>semantics</a:t>
            </a:r>
            <a:r>
              <a:rPr lang="en-US" dirty="0"/>
              <a:t> of the sentences, which is their </a:t>
            </a:r>
            <a:r>
              <a:rPr lang="en-US" b="1" dirty="0"/>
              <a:t>meaning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semantics defines the </a:t>
            </a:r>
            <a:r>
              <a:rPr lang="en-US" b="1" dirty="0"/>
              <a:t>truth </a:t>
            </a:r>
            <a:r>
              <a:rPr lang="en-US" dirty="0"/>
              <a:t>of each sentence with respect to a </a:t>
            </a:r>
            <a:r>
              <a:rPr lang="en-US" b="1" dirty="0"/>
              <a:t>possible world, </a:t>
            </a:r>
            <a:r>
              <a:rPr lang="en-US" dirty="0"/>
              <a:t>which we will often call a </a:t>
            </a:r>
            <a:r>
              <a:rPr lang="en-US" b="1" dirty="0"/>
              <a:t>model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277317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75E34B-5932-3047-8BA2-7833C56993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Possible worlds and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C88B8E-B5E2-6C43-984D-DFD38E2018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Models are mathematical abstractions that have a fixed set of </a:t>
            </a:r>
            <a:r>
              <a:rPr lang="en-US" b="1" dirty="0"/>
              <a:t>truth values </a:t>
            </a:r>
            <a:r>
              <a:rPr lang="en-US" dirty="0"/>
              <a:t>which are </a:t>
            </a:r>
            <a:r>
              <a:rPr lang="en-US" b="1" dirty="0"/>
              <a:t>{true, false}</a:t>
            </a:r>
            <a:r>
              <a:rPr lang="en-US" dirty="0"/>
              <a:t> for each sentence.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If sentence 𝛂 is true in model </a:t>
            </a:r>
            <a:r>
              <a:rPr lang="en-US" b="1" dirty="0"/>
              <a:t>m</a:t>
            </a:r>
            <a:r>
              <a:rPr lang="en-US" dirty="0"/>
              <a:t> then we say </a:t>
            </a:r>
          </a:p>
          <a:p>
            <a:pPr marL="1028700" lvl="1" indent="-342900"/>
            <a:r>
              <a:rPr lang="en-US" b="1" dirty="0"/>
              <a:t>m </a:t>
            </a:r>
            <a:r>
              <a:rPr lang="en-US" dirty="0"/>
              <a:t>satisfies 𝛂, or</a:t>
            </a:r>
          </a:p>
          <a:p>
            <a:pPr marL="1028700" lvl="1" indent="-342900"/>
            <a:r>
              <a:rPr lang="en-US" b="1" dirty="0"/>
              <a:t>m </a:t>
            </a:r>
            <a:r>
              <a:rPr lang="en-US" dirty="0"/>
              <a:t>is a model of 𝛂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We use the notation </a:t>
            </a:r>
            <a:r>
              <a:rPr lang="en-US" b="1" dirty="0"/>
              <a:t>M(𝛂)</a:t>
            </a:r>
            <a:r>
              <a:rPr lang="en-US" dirty="0"/>
              <a:t> to mean the </a:t>
            </a:r>
            <a:r>
              <a:rPr lang="en-US" b="1" dirty="0"/>
              <a:t>set of all models</a:t>
            </a:r>
            <a:r>
              <a:rPr lang="en-US" dirty="0"/>
              <a:t> of 𝛂.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For instance, 𝛂 could be a sentence that means “there is no pit in [2,2]”.  In that case, </a:t>
            </a:r>
            <a:r>
              <a:rPr lang="en-US" b="1" dirty="0"/>
              <a:t>M(𝛂)</a:t>
            </a:r>
            <a:r>
              <a:rPr lang="en-US" dirty="0"/>
              <a:t> would be all instances of </a:t>
            </a:r>
            <a:r>
              <a:rPr lang="en-US" dirty="0" err="1"/>
              <a:t>Wampa</a:t>
            </a:r>
            <a:r>
              <a:rPr lang="en-US" dirty="0"/>
              <a:t> World where [2,2] doesn’t have a pit.</a:t>
            </a:r>
          </a:p>
        </p:txBody>
      </p:sp>
    </p:spTree>
    <p:extLst>
      <p:ext uri="{BB962C8B-B14F-4D97-AF65-F5344CB8AC3E}">
        <p14:creationId xmlns:p14="http://schemas.microsoft.com/office/powerpoint/2010/main" val="19841570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A5E9B-820C-6B48-A059-8A36A9938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Knowledge-based Agents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F747DA-57A9-A543-9E8B-F6E2F89342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Knowledge-based agents </a:t>
            </a:r>
            <a:r>
              <a:rPr lang="en-US" dirty="0"/>
              <a:t>use a process of </a:t>
            </a:r>
            <a:r>
              <a:rPr lang="en-US" b="1" dirty="0"/>
              <a:t>reasoning </a:t>
            </a:r>
            <a:r>
              <a:rPr lang="en-US" dirty="0"/>
              <a:t>over an internal </a:t>
            </a:r>
            <a:r>
              <a:rPr lang="en-US" b="1" dirty="0"/>
              <a:t>representation</a:t>
            </a:r>
            <a:r>
              <a:rPr lang="en-US" dirty="0"/>
              <a:t> of knowledge to decide what action to take.</a:t>
            </a:r>
          </a:p>
          <a:p>
            <a:endParaRPr lang="en-US" dirty="0"/>
          </a:p>
          <a:p>
            <a:r>
              <a:rPr lang="en-US" dirty="0"/>
              <a:t>So far, our </a:t>
            </a:r>
            <a:r>
              <a:rPr lang="en-US" b="1" dirty="0"/>
              <a:t>problem-solving</a:t>
            </a:r>
            <a:r>
              <a:rPr lang="en-US" dirty="0"/>
              <a:t> agents have performed a </a:t>
            </a:r>
            <a:r>
              <a:rPr lang="en-US" b="1" dirty="0"/>
              <a:t>search </a:t>
            </a:r>
            <a:r>
              <a:rPr lang="en-US" dirty="0"/>
              <a:t>over </a:t>
            </a:r>
            <a:r>
              <a:rPr lang="en-US" b="1" dirty="0"/>
              <a:t>states </a:t>
            </a:r>
            <a:r>
              <a:rPr lang="en-US" dirty="0"/>
              <a:t>in order to find a plan.  The representation of states has been </a:t>
            </a:r>
            <a:r>
              <a:rPr lang="en-US" b="1" dirty="0"/>
              <a:t>atomic</a:t>
            </a:r>
            <a:r>
              <a:rPr lang="en-US" dirty="0"/>
              <a:t>.  </a:t>
            </a:r>
          </a:p>
          <a:p>
            <a:br>
              <a:rPr lang="en-US" dirty="0"/>
            </a:br>
            <a:br>
              <a:rPr lang="en-US" dirty="0"/>
            </a:b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7990DB-A916-044F-B233-BC93A17765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936" y="3207850"/>
            <a:ext cx="5038537" cy="2934533"/>
          </a:xfrm>
          <a:prstGeom prst="rect">
            <a:avLst/>
          </a:prstGeom>
        </p:spPr>
      </p:pic>
      <p:sp>
        <p:nvSpPr>
          <p:cNvPr id="6" name="Google Shape;75;g92b3bf485b_0_0">
            <a:extLst>
              <a:ext uri="{FF2B5EF4-FFF2-40B4-BE49-F238E27FC236}">
                <a16:creationId xmlns:a16="http://schemas.microsoft.com/office/drawing/2014/main" id="{9841E165-0109-C644-9C7A-C7CCD54EF253}"/>
              </a:ext>
            </a:extLst>
          </p:cNvPr>
          <p:cNvSpPr/>
          <p:nvPr/>
        </p:nvSpPr>
        <p:spPr>
          <a:xfrm>
            <a:off x="5962184" y="3207849"/>
            <a:ext cx="5011721" cy="918001"/>
          </a:xfrm>
          <a:prstGeom prst="wedgeRoundRectCallout">
            <a:avLst>
              <a:gd name="adj1" fmla="val -44346"/>
              <a:gd name="adj2" fmla="val 101497"/>
              <a:gd name="adj3" fmla="val 0"/>
            </a:avLst>
          </a:prstGeom>
          <a:solidFill>
            <a:srgbClr val="FFAE2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>
              <a:buSzPts val="2500"/>
            </a:pPr>
            <a:r>
              <a:rPr lang="en-US" sz="2500" b="1" dirty="0">
                <a:latin typeface="Open Sans"/>
                <a:ea typeface="Open Sans"/>
                <a:cs typeface="Open Sans"/>
                <a:sym typeface="Open Sans"/>
              </a:rPr>
              <a:t>Limited to commands like “Navigate to Kessel”</a:t>
            </a:r>
          </a:p>
        </p:txBody>
      </p:sp>
      <p:sp>
        <p:nvSpPr>
          <p:cNvPr id="7" name="Google Shape;75;g92b3bf485b_0_0">
            <a:extLst>
              <a:ext uri="{FF2B5EF4-FFF2-40B4-BE49-F238E27FC236}">
                <a16:creationId xmlns:a16="http://schemas.microsoft.com/office/drawing/2014/main" id="{9A362820-4E8D-4F4C-A3A9-807DBCD1F15D}"/>
              </a:ext>
            </a:extLst>
          </p:cNvPr>
          <p:cNvSpPr/>
          <p:nvPr/>
        </p:nvSpPr>
        <p:spPr>
          <a:xfrm>
            <a:off x="5935368" y="4642640"/>
            <a:ext cx="5038537" cy="918001"/>
          </a:xfrm>
          <a:prstGeom prst="wedgeRoundRectCallout">
            <a:avLst>
              <a:gd name="adj1" fmla="val -46594"/>
              <a:gd name="adj2" fmla="val 84239"/>
              <a:gd name="adj3" fmla="val 0"/>
            </a:avLst>
          </a:prstGeom>
          <a:solidFill>
            <a:srgbClr val="FFAE2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>
              <a:buSzPts val="2500"/>
            </a:pPr>
            <a:r>
              <a:rPr lang="en-US" sz="2500" b="1" dirty="0">
                <a:latin typeface="Open Sans"/>
                <a:ea typeface="Open Sans"/>
                <a:cs typeface="Open Sans"/>
                <a:sym typeface="Open Sans"/>
              </a:rPr>
              <a:t>“Take me to the nearest habitable planet”</a:t>
            </a:r>
          </a:p>
        </p:txBody>
      </p:sp>
      <p:sp>
        <p:nvSpPr>
          <p:cNvPr id="8" name="Google Shape;75;g92b3bf485b_0_0">
            <a:extLst>
              <a:ext uri="{FF2B5EF4-FFF2-40B4-BE49-F238E27FC236}">
                <a16:creationId xmlns:a16="http://schemas.microsoft.com/office/drawing/2014/main" id="{923533C3-0803-544E-855D-2BD8B283DECB}"/>
              </a:ext>
            </a:extLst>
          </p:cNvPr>
          <p:cNvSpPr/>
          <p:nvPr/>
        </p:nvSpPr>
        <p:spPr>
          <a:xfrm>
            <a:off x="5935367" y="4675116"/>
            <a:ext cx="5038537" cy="1310036"/>
          </a:xfrm>
          <a:prstGeom prst="wedgeRoundRectCallout">
            <a:avLst>
              <a:gd name="adj1" fmla="val -46594"/>
              <a:gd name="adj2" fmla="val 84239"/>
              <a:gd name="adj3" fmla="val 0"/>
            </a:avLst>
          </a:prstGeom>
          <a:solidFill>
            <a:srgbClr val="FFAE2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>
              <a:buSzPts val="2500"/>
            </a:pPr>
            <a:r>
              <a:rPr lang="en-US" sz="2500" b="1" dirty="0">
                <a:latin typeface="Open Sans"/>
                <a:ea typeface="Open Sans"/>
                <a:cs typeface="Open Sans"/>
                <a:sym typeface="Open Sans"/>
              </a:rPr>
              <a:t>“Take me to the nearest habitable planet where I can store my perishable cargo”</a:t>
            </a:r>
          </a:p>
        </p:txBody>
      </p:sp>
    </p:spTree>
    <p:extLst>
      <p:ext uri="{BB962C8B-B14F-4D97-AF65-F5344CB8AC3E}">
        <p14:creationId xmlns:p14="http://schemas.microsoft.com/office/powerpoint/2010/main" val="1503830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C1E2C8-5C27-C448-9468-314545166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Logical Entailment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AE2CEB-B4E1-EA42-86FD-7DD1E73C94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Once we have a notion of truth, we can start to define </a:t>
            </a:r>
            <a:r>
              <a:rPr lang="en-US" b="1" dirty="0"/>
              <a:t>logical reasoning</a:t>
            </a:r>
            <a:r>
              <a:rPr lang="en-US" dirty="0"/>
              <a:t>. Logical reasoning involves the </a:t>
            </a:r>
            <a:r>
              <a:rPr lang="en-US" b="1" dirty="0"/>
              <a:t>entailment </a:t>
            </a:r>
            <a:r>
              <a:rPr lang="en-US" dirty="0"/>
              <a:t>relation between sentence. </a:t>
            </a:r>
          </a:p>
          <a:p>
            <a:r>
              <a:rPr lang="en-US" dirty="0"/>
              <a:t>In plain English, entailment is the idea that a sentence </a:t>
            </a:r>
            <a:r>
              <a:rPr lang="en-US" b="1" dirty="0"/>
              <a:t>follows logically</a:t>
            </a:r>
            <a:r>
              <a:rPr lang="en-US" dirty="0"/>
              <a:t> from another sentence. </a:t>
            </a:r>
          </a:p>
          <a:p>
            <a:r>
              <a:rPr lang="en-US" dirty="0"/>
              <a:t>To write sentence 𝛂 entails sentence </a:t>
            </a:r>
            <a:r>
              <a:rPr lang="en-US" b="1" dirty="0"/>
              <a:t>β in</a:t>
            </a:r>
            <a:r>
              <a:rPr lang="en-US" dirty="0"/>
              <a:t> mathematical notation we use the </a:t>
            </a:r>
            <a:r>
              <a:rPr lang="en-US" b="1" dirty="0"/>
              <a:t>⊨ symbol:</a:t>
            </a:r>
            <a:endParaRPr lang="en-US" dirty="0"/>
          </a:p>
          <a:p>
            <a:r>
              <a:rPr lang="en-US" dirty="0"/>
              <a:t>	𝛂</a:t>
            </a:r>
            <a:r>
              <a:rPr lang="en-US" b="1" dirty="0"/>
              <a:t>⊨β</a:t>
            </a:r>
          </a:p>
          <a:p>
            <a:r>
              <a:rPr lang="en-US" dirty="0"/>
              <a:t>The definition is</a:t>
            </a:r>
          </a:p>
          <a:p>
            <a:r>
              <a:rPr lang="en-US" dirty="0"/>
              <a:t>	𝛂</a:t>
            </a:r>
            <a:r>
              <a:rPr lang="en-US" b="1" dirty="0"/>
              <a:t>⊨β </a:t>
            </a:r>
            <a:r>
              <a:rPr lang="en-US" dirty="0"/>
              <a:t> if and only if </a:t>
            </a:r>
            <a:r>
              <a:rPr lang="en-US" b="1" dirty="0"/>
              <a:t>M(</a:t>
            </a:r>
            <a:r>
              <a:rPr lang="en-US" dirty="0"/>
              <a:t>𝛂)</a:t>
            </a:r>
            <a:r>
              <a:rPr lang="en-US" b="1" dirty="0"/>
              <a:t> ⊆ M(β)</a:t>
            </a:r>
          </a:p>
          <a:p>
            <a:endParaRPr lang="en-US" dirty="0"/>
          </a:p>
          <a:p>
            <a:r>
              <a:rPr lang="en-US" dirty="0"/>
              <a:t>This means that 𝛂</a:t>
            </a:r>
            <a:r>
              <a:rPr lang="en-US" b="1" dirty="0"/>
              <a:t> </a:t>
            </a:r>
            <a:r>
              <a:rPr lang="en-US" dirty="0"/>
              <a:t>is more specific, or stronger than, </a:t>
            </a:r>
            <a:r>
              <a:rPr lang="en-US" b="1" dirty="0"/>
              <a:t>β.  </a:t>
            </a:r>
            <a:r>
              <a:rPr lang="en-US" dirty="0"/>
              <a:t>For instances, </a:t>
            </a:r>
            <a:r>
              <a:rPr lang="en-US" b="1" dirty="0"/>
              <a:t>β </a:t>
            </a:r>
            <a:r>
              <a:rPr lang="en-US" dirty="0"/>
              <a:t>could mean that “The agent is a robot” and 𝛂 could mean “The agent is an </a:t>
            </a:r>
            <a:r>
              <a:rPr lang="en-US" dirty="0" err="1"/>
              <a:t>astromech</a:t>
            </a:r>
            <a:r>
              <a:rPr lang="en-US" dirty="0"/>
              <a:t>”.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25379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664E13-4AF8-044D-9B57-F8C9D2A929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Knowledge Base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024B31-A3F2-9A4E-8CCD-925F436433F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KB can be thought of set as a set of sentences.  </a:t>
            </a:r>
          </a:p>
          <a:p>
            <a:r>
              <a:rPr lang="en-US" dirty="0"/>
              <a:t>𝛂</a:t>
            </a:r>
            <a:r>
              <a:rPr lang="en-US" b="1" baseline="-25000" dirty="0"/>
              <a:t>1</a:t>
            </a:r>
            <a:r>
              <a:rPr lang="en-US" dirty="0"/>
              <a:t> </a:t>
            </a:r>
            <a:r>
              <a:rPr lang="en-US" b="1" dirty="0"/>
              <a:t>= </a:t>
            </a:r>
            <a:r>
              <a:rPr lang="en-US" dirty="0"/>
              <a:t>“There is no pit in [1,2]” </a:t>
            </a:r>
          </a:p>
          <a:p>
            <a:r>
              <a:rPr lang="en-US" dirty="0"/>
              <a:t>𝛂</a:t>
            </a:r>
            <a:r>
              <a:rPr lang="en-US" b="1" baseline="-25000" dirty="0"/>
              <a:t>2</a:t>
            </a:r>
            <a:r>
              <a:rPr lang="en-US" dirty="0"/>
              <a:t> </a:t>
            </a:r>
            <a:r>
              <a:rPr lang="en-US" b="1" dirty="0"/>
              <a:t>= </a:t>
            </a:r>
            <a:r>
              <a:rPr lang="en-US" dirty="0"/>
              <a:t>“There is a pit in [3,1]”</a:t>
            </a:r>
          </a:p>
          <a:p>
            <a:r>
              <a:rPr lang="en-US" dirty="0"/>
              <a:t>𝛂</a:t>
            </a:r>
            <a:r>
              <a:rPr lang="en-US" b="1" baseline="-25000" dirty="0"/>
              <a:t>3</a:t>
            </a:r>
            <a:r>
              <a:rPr lang="en-US" dirty="0"/>
              <a:t> </a:t>
            </a:r>
            <a:r>
              <a:rPr lang="en-US" b="1" dirty="0"/>
              <a:t>= </a:t>
            </a:r>
            <a:r>
              <a:rPr lang="en-US" dirty="0"/>
              <a:t>“There is a </a:t>
            </a:r>
            <a:r>
              <a:rPr lang="en-US" dirty="0" err="1"/>
              <a:t>wampa</a:t>
            </a:r>
            <a:r>
              <a:rPr lang="en-US" dirty="0"/>
              <a:t> in [1,2]”</a:t>
            </a:r>
            <a:endParaRPr lang="en-US" b="1" dirty="0"/>
          </a:p>
          <a:p>
            <a:r>
              <a:rPr lang="en-US" b="1" dirty="0"/>
              <a:t>The KB is false </a:t>
            </a:r>
            <a:r>
              <a:rPr lang="en-US" dirty="0"/>
              <a:t>in models that contradict what the agent knows.  For example, the KB is false in any model </a:t>
            </a:r>
            <a:r>
              <a:rPr lang="en-US" b="1" dirty="0"/>
              <a:t>m </a:t>
            </a:r>
            <a:r>
              <a:rPr lang="en-US" dirty="0"/>
              <a:t>where [1,2] contains a pit. </a:t>
            </a:r>
          </a:p>
          <a:p>
            <a:r>
              <a:rPr lang="en-US" b="1" dirty="0"/>
              <a:t>Model checking </a:t>
            </a:r>
            <a:r>
              <a:rPr lang="en-US" dirty="0"/>
              <a:t>is the process of enumerating all possible models that are compatible with the KB. </a:t>
            </a:r>
            <a:r>
              <a:rPr lang="en-US" b="1" dirty="0"/>
              <a:t>M(</a:t>
            </a:r>
            <a:r>
              <a:rPr lang="en-US" dirty="0"/>
              <a:t>KB)</a:t>
            </a:r>
            <a:r>
              <a:rPr lang="en-US" b="1" dirty="0"/>
              <a:t> ⊆ M(</a:t>
            </a:r>
            <a:r>
              <a:rPr lang="en-US" dirty="0"/>
              <a:t>𝛂</a:t>
            </a:r>
            <a:r>
              <a:rPr lang="en-US" b="1" baseline="-25000" dirty="0"/>
              <a:t>1</a:t>
            </a:r>
            <a:r>
              <a:rPr lang="en-US" dirty="0"/>
              <a:t> </a:t>
            </a:r>
            <a:r>
              <a:rPr lang="en-US" b="1" dirty="0"/>
              <a:t>)</a:t>
            </a:r>
          </a:p>
          <a:p>
            <a:endParaRPr lang="en-US" dirty="0"/>
          </a:p>
          <a:p>
            <a:endParaRPr lang="en-US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77EB646-2F66-7C4D-8B11-F3C11A18321A}"/>
              </a:ext>
            </a:extLst>
          </p:cNvPr>
          <p:cNvGrpSpPr/>
          <p:nvPr/>
        </p:nvGrpSpPr>
        <p:grpSpPr>
          <a:xfrm>
            <a:off x="6288506" y="1009755"/>
            <a:ext cx="5740778" cy="5032375"/>
            <a:chOff x="6456556" y="1825625"/>
            <a:chExt cx="4143414" cy="3632123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CA8DDE8-F81F-0D47-A5E6-1AF3007F3FE7}"/>
                </a:ext>
              </a:extLst>
            </p:cNvPr>
            <p:cNvSpPr/>
            <p:nvPr/>
          </p:nvSpPr>
          <p:spPr>
            <a:xfrm>
              <a:off x="6456556" y="1825625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F77E65B-F07D-9547-AED8-A43FFB54BAA1}"/>
                </a:ext>
              </a:extLst>
            </p:cNvPr>
            <p:cNvSpPr/>
            <p:nvPr/>
          </p:nvSpPr>
          <p:spPr>
            <a:xfrm>
              <a:off x="8285356" y="1825625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3ABD629-FEA3-F94E-9CBC-E9B92F6C13FA}"/>
                </a:ext>
              </a:extLst>
            </p:cNvPr>
            <p:cNvSpPr/>
            <p:nvPr/>
          </p:nvSpPr>
          <p:spPr>
            <a:xfrm>
              <a:off x="7370956" y="1825625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2701505-1F9C-364E-A8B1-D64A0DAEC3F4}"/>
                </a:ext>
              </a:extLst>
            </p:cNvPr>
            <p:cNvSpPr/>
            <p:nvPr/>
          </p:nvSpPr>
          <p:spPr>
            <a:xfrm>
              <a:off x="9199756" y="1825625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0E86AF3-F9BB-D442-8811-A076D13B850D}"/>
                </a:ext>
              </a:extLst>
            </p:cNvPr>
            <p:cNvSpPr txBox="1"/>
            <p:nvPr/>
          </p:nvSpPr>
          <p:spPr>
            <a:xfrm>
              <a:off x="10415239" y="3401122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0665D60-0E52-364B-B54B-D8C4877EF059}"/>
                </a:ext>
              </a:extLst>
            </p:cNvPr>
            <p:cNvSpPr/>
            <p:nvPr/>
          </p:nvSpPr>
          <p:spPr>
            <a:xfrm>
              <a:off x="6456556" y="2714548"/>
              <a:ext cx="914400" cy="914400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DE63429-6A24-4D4A-B231-D9AB0AD4F7AE}"/>
                </a:ext>
              </a:extLst>
            </p:cNvPr>
            <p:cNvSpPr/>
            <p:nvPr/>
          </p:nvSpPr>
          <p:spPr>
            <a:xfrm>
              <a:off x="7370956" y="2714548"/>
              <a:ext cx="914400" cy="914400"/>
            </a:xfrm>
            <a:prstGeom prst="rect">
              <a:avLst/>
            </a:prstGeom>
            <a:blipFill>
              <a:blip r:embed="rId4"/>
              <a:stretch>
                <a:fillRect/>
              </a:stretch>
            </a:blip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4090417-391D-9D42-B2AF-7651F8FAA873}"/>
                </a:ext>
              </a:extLst>
            </p:cNvPr>
            <p:cNvSpPr/>
            <p:nvPr/>
          </p:nvSpPr>
          <p:spPr>
            <a:xfrm>
              <a:off x="9199756" y="2714548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7B8EC6F-313C-C848-8DBB-352118CA1948}"/>
                </a:ext>
              </a:extLst>
            </p:cNvPr>
            <p:cNvSpPr/>
            <p:nvPr/>
          </p:nvSpPr>
          <p:spPr>
            <a:xfrm>
              <a:off x="8285356" y="2714548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07A150D-3160-3F4B-890F-5EDE1A70091B}"/>
                </a:ext>
              </a:extLst>
            </p:cNvPr>
            <p:cNvSpPr/>
            <p:nvPr/>
          </p:nvSpPr>
          <p:spPr>
            <a:xfrm>
              <a:off x="6456556" y="3628948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02244BB-F57F-B946-B5A4-4CA0A64D5426}"/>
                </a:ext>
              </a:extLst>
            </p:cNvPr>
            <p:cNvSpPr/>
            <p:nvPr/>
          </p:nvSpPr>
          <p:spPr>
            <a:xfrm>
              <a:off x="7370956" y="3628948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230D9D0-37E7-794E-88DF-6CC8D1671800}"/>
                </a:ext>
              </a:extLst>
            </p:cNvPr>
            <p:cNvSpPr/>
            <p:nvPr/>
          </p:nvSpPr>
          <p:spPr>
            <a:xfrm>
              <a:off x="8285356" y="3628948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0FF8018-FFB3-6242-AE9D-18C68C3FC7DB}"/>
                </a:ext>
              </a:extLst>
            </p:cNvPr>
            <p:cNvSpPr/>
            <p:nvPr/>
          </p:nvSpPr>
          <p:spPr>
            <a:xfrm>
              <a:off x="9199756" y="3628948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991B4AF6-830F-6B4E-A6F9-C4A9150B2E5C}"/>
                </a:ext>
              </a:extLst>
            </p:cNvPr>
            <p:cNvSpPr/>
            <p:nvPr/>
          </p:nvSpPr>
          <p:spPr>
            <a:xfrm>
              <a:off x="6456556" y="4543348"/>
              <a:ext cx="914400" cy="914400"/>
            </a:xfrm>
            <a:prstGeom prst="rect">
              <a:avLst/>
            </a:prstGeom>
            <a:blipFill>
              <a:blip r:embed="rId5"/>
              <a:stretch>
                <a:fillRect/>
              </a:stretch>
            </a:blip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ABD1673-6571-6A4D-AB33-2794D24C7E2E}"/>
                </a:ext>
              </a:extLst>
            </p:cNvPr>
            <p:cNvSpPr/>
            <p:nvPr/>
          </p:nvSpPr>
          <p:spPr>
            <a:xfrm>
              <a:off x="7370956" y="4543348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A871E26-694D-4141-A9AC-F1EDFEFDA1BA}"/>
                </a:ext>
              </a:extLst>
            </p:cNvPr>
            <p:cNvSpPr/>
            <p:nvPr/>
          </p:nvSpPr>
          <p:spPr>
            <a:xfrm>
              <a:off x="8285356" y="4543348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66CF050-7B50-DE45-BF3C-DB556D191685}"/>
                </a:ext>
              </a:extLst>
            </p:cNvPr>
            <p:cNvSpPr/>
            <p:nvPr/>
          </p:nvSpPr>
          <p:spPr>
            <a:xfrm>
              <a:off x="9199756" y="4543348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7" name="Oval 26">
            <a:extLst>
              <a:ext uri="{FF2B5EF4-FFF2-40B4-BE49-F238E27FC236}">
                <a16:creationId xmlns:a16="http://schemas.microsoft.com/office/drawing/2014/main" id="{919B38D3-135F-C446-9F3D-FC603570C7AF}"/>
              </a:ext>
            </a:extLst>
          </p:cNvPr>
          <p:cNvSpPr/>
          <p:nvPr/>
        </p:nvSpPr>
        <p:spPr>
          <a:xfrm>
            <a:off x="8943311" y="2394599"/>
            <a:ext cx="1024981" cy="9957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PIT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9CB10C91-80FC-0848-A326-10FA17A13033}"/>
              </a:ext>
            </a:extLst>
          </p:cNvPr>
          <p:cNvSpPr/>
          <p:nvPr/>
        </p:nvSpPr>
        <p:spPr>
          <a:xfrm>
            <a:off x="10210229" y="1127682"/>
            <a:ext cx="1024981" cy="9957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PIT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0E9E6583-1B6B-AF44-9ECD-D69E5205C93A}"/>
              </a:ext>
            </a:extLst>
          </p:cNvPr>
          <p:cNvSpPr/>
          <p:nvPr/>
        </p:nvSpPr>
        <p:spPr>
          <a:xfrm>
            <a:off x="8943311" y="4910787"/>
            <a:ext cx="1024981" cy="9957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PIT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145228C1-4197-6D4F-BEF0-85A5E127FA42}"/>
              </a:ext>
            </a:extLst>
          </p:cNvPr>
          <p:cNvSpPr txBox="1"/>
          <p:nvPr/>
        </p:nvSpPr>
        <p:spPr>
          <a:xfrm>
            <a:off x="6765984" y="6042130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F62FC5C0-709E-BB4E-BCC8-799F3BA9B16A}"/>
              </a:ext>
            </a:extLst>
          </p:cNvPr>
          <p:cNvSpPr txBox="1"/>
          <p:nvPr/>
        </p:nvSpPr>
        <p:spPr>
          <a:xfrm>
            <a:off x="8010050" y="6040506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5562E0BB-142A-1545-B844-B9456E7F3F91}"/>
              </a:ext>
            </a:extLst>
          </p:cNvPr>
          <p:cNvSpPr txBox="1"/>
          <p:nvPr/>
        </p:nvSpPr>
        <p:spPr>
          <a:xfrm>
            <a:off x="9254116" y="6053089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DD599B05-4CDF-4F48-AC4B-A905844794CC}"/>
              </a:ext>
            </a:extLst>
          </p:cNvPr>
          <p:cNvSpPr txBox="1"/>
          <p:nvPr/>
        </p:nvSpPr>
        <p:spPr>
          <a:xfrm>
            <a:off x="10498182" y="6051465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CF6042F-C503-654C-A7D7-A937C7DA96E6}"/>
              </a:ext>
            </a:extLst>
          </p:cNvPr>
          <p:cNvSpPr txBox="1"/>
          <p:nvPr/>
        </p:nvSpPr>
        <p:spPr>
          <a:xfrm>
            <a:off x="5933414" y="5183012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0BD35F00-0DA7-4D4E-BC17-5B61E488A39E}"/>
              </a:ext>
            </a:extLst>
          </p:cNvPr>
          <p:cNvSpPr txBox="1"/>
          <p:nvPr/>
        </p:nvSpPr>
        <p:spPr>
          <a:xfrm>
            <a:off x="5925264" y="3875790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DEF87A9B-2F65-6A48-860C-9F38C97DB77E}"/>
              </a:ext>
            </a:extLst>
          </p:cNvPr>
          <p:cNvSpPr txBox="1"/>
          <p:nvPr/>
        </p:nvSpPr>
        <p:spPr>
          <a:xfrm>
            <a:off x="5918274" y="2609046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5388E192-2E0C-A84C-AD8D-AA89490954FE}"/>
              </a:ext>
            </a:extLst>
          </p:cNvPr>
          <p:cNvSpPr txBox="1"/>
          <p:nvPr/>
        </p:nvSpPr>
        <p:spPr>
          <a:xfrm>
            <a:off x="5910843" y="1491014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BF2022C-3EFA-7842-8BCD-68E296F91F17}"/>
              </a:ext>
            </a:extLst>
          </p:cNvPr>
          <p:cNvGrpSpPr/>
          <p:nvPr/>
        </p:nvGrpSpPr>
        <p:grpSpPr>
          <a:xfrm>
            <a:off x="6288506" y="1009755"/>
            <a:ext cx="5740778" cy="5032375"/>
            <a:chOff x="6288506" y="1009755"/>
            <a:chExt cx="5740778" cy="5032375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C925126F-6D31-4F4C-8F1B-9D76CD4300A7}"/>
                </a:ext>
              </a:extLst>
            </p:cNvPr>
            <p:cNvGrpSpPr/>
            <p:nvPr/>
          </p:nvGrpSpPr>
          <p:grpSpPr>
            <a:xfrm>
              <a:off x="6288506" y="1009755"/>
              <a:ext cx="5740778" cy="5032375"/>
              <a:chOff x="6456556" y="1825625"/>
              <a:chExt cx="4143414" cy="3632123"/>
            </a:xfrm>
          </p:grpSpPr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F0D54C61-81FB-1947-8B62-58EB4784CA9B}"/>
                  </a:ext>
                </a:extLst>
              </p:cNvPr>
              <p:cNvSpPr/>
              <p:nvPr/>
            </p:nvSpPr>
            <p:spPr>
              <a:xfrm>
                <a:off x="6456556" y="1825625"/>
                <a:ext cx="914400" cy="896372"/>
              </a:xfrm>
              <a:prstGeom prst="rect">
                <a:avLst/>
              </a:prstGeom>
              <a:solidFill>
                <a:srgbClr val="78BEE8"/>
              </a:solidFill>
              <a:ln w="508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EC7AC4BE-12B5-8B40-B409-EF4356BAD08B}"/>
                  </a:ext>
                </a:extLst>
              </p:cNvPr>
              <p:cNvSpPr/>
              <p:nvPr/>
            </p:nvSpPr>
            <p:spPr>
              <a:xfrm>
                <a:off x="8285356" y="1825625"/>
                <a:ext cx="914400" cy="914400"/>
              </a:xfrm>
              <a:prstGeom prst="rect">
                <a:avLst/>
              </a:prstGeom>
              <a:solidFill>
                <a:srgbClr val="78BEE8"/>
              </a:solidFill>
              <a:ln w="508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FEA5CA8E-4A4E-E04C-9056-EEF6040BAD1B}"/>
                  </a:ext>
                </a:extLst>
              </p:cNvPr>
              <p:cNvSpPr/>
              <p:nvPr/>
            </p:nvSpPr>
            <p:spPr>
              <a:xfrm>
                <a:off x="7370956" y="1825625"/>
                <a:ext cx="914400" cy="892595"/>
              </a:xfrm>
              <a:prstGeom prst="rect">
                <a:avLst/>
              </a:prstGeom>
              <a:solidFill>
                <a:srgbClr val="78BEE8"/>
              </a:solidFill>
              <a:ln w="508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3A7FA94B-2E9B-594D-9ACF-22AC4B3EBEFB}"/>
                  </a:ext>
                </a:extLst>
              </p:cNvPr>
              <p:cNvSpPr/>
              <p:nvPr/>
            </p:nvSpPr>
            <p:spPr>
              <a:xfrm>
                <a:off x="9199756" y="1825625"/>
                <a:ext cx="914400" cy="914400"/>
              </a:xfrm>
              <a:prstGeom prst="rect">
                <a:avLst/>
              </a:prstGeom>
              <a:solidFill>
                <a:srgbClr val="78BEE8"/>
              </a:solidFill>
              <a:ln w="508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51737429-6A1B-4D48-995C-AC7E711DA62C}"/>
                  </a:ext>
                </a:extLst>
              </p:cNvPr>
              <p:cNvSpPr txBox="1"/>
              <p:nvPr/>
            </p:nvSpPr>
            <p:spPr>
              <a:xfrm>
                <a:off x="10415239" y="3401122"/>
                <a:ext cx="1847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DE4D82A5-C441-B140-BBE9-7507557C8ED8}"/>
                  </a:ext>
                </a:extLst>
              </p:cNvPr>
              <p:cNvSpPr/>
              <p:nvPr/>
            </p:nvSpPr>
            <p:spPr>
              <a:xfrm>
                <a:off x="9199756" y="2714548"/>
                <a:ext cx="914400" cy="914400"/>
              </a:xfrm>
              <a:prstGeom prst="rect">
                <a:avLst/>
              </a:prstGeom>
              <a:solidFill>
                <a:srgbClr val="78BEE8"/>
              </a:solidFill>
              <a:ln w="508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7F3E2024-4AA4-7E4A-A612-BE04ADB826F7}"/>
                  </a:ext>
                </a:extLst>
              </p:cNvPr>
              <p:cNvSpPr/>
              <p:nvPr/>
            </p:nvSpPr>
            <p:spPr>
              <a:xfrm>
                <a:off x="8285356" y="2714548"/>
                <a:ext cx="914400" cy="914400"/>
              </a:xfrm>
              <a:prstGeom prst="rect">
                <a:avLst/>
              </a:prstGeom>
              <a:solidFill>
                <a:srgbClr val="78BEE8"/>
              </a:solidFill>
              <a:ln w="508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3C293F5A-E0AA-F444-B46F-A63D7B3AB36F}"/>
                  </a:ext>
                </a:extLst>
              </p:cNvPr>
              <p:cNvSpPr/>
              <p:nvPr/>
            </p:nvSpPr>
            <p:spPr>
              <a:xfrm>
                <a:off x="7370956" y="3628948"/>
                <a:ext cx="914400" cy="914400"/>
              </a:xfrm>
              <a:prstGeom prst="rect">
                <a:avLst/>
              </a:prstGeom>
              <a:solidFill>
                <a:srgbClr val="78BEE8"/>
              </a:solidFill>
              <a:ln w="508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DB9BEC05-A42F-6B4D-941C-876FD46E80E4}"/>
                  </a:ext>
                </a:extLst>
              </p:cNvPr>
              <p:cNvSpPr/>
              <p:nvPr/>
            </p:nvSpPr>
            <p:spPr>
              <a:xfrm>
                <a:off x="8285356" y="3628948"/>
                <a:ext cx="914400" cy="914400"/>
              </a:xfrm>
              <a:prstGeom prst="rect">
                <a:avLst/>
              </a:prstGeom>
              <a:solidFill>
                <a:srgbClr val="78BEE8"/>
              </a:solidFill>
              <a:ln w="508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C75EE316-46FA-A345-B1AE-FD063A8D62AB}"/>
                  </a:ext>
                </a:extLst>
              </p:cNvPr>
              <p:cNvSpPr/>
              <p:nvPr/>
            </p:nvSpPr>
            <p:spPr>
              <a:xfrm>
                <a:off x="9199756" y="3628948"/>
                <a:ext cx="914400" cy="914400"/>
              </a:xfrm>
              <a:prstGeom prst="rect">
                <a:avLst/>
              </a:prstGeom>
              <a:solidFill>
                <a:srgbClr val="78BEE8"/>
              </a:solidFill>
              <a:ln w="508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8EC65B41-B576-B84B-A868-F35A1728D3B2}"/>
                  </a:ext>
                </a:extLst>
              </p:cNvPr>
              <p:cNvSpPr/>
              <p:nvPr/>
            </p:nvSpPr>
            <p:spPr>
              <a:xfrm>
                <a:off x="6456556" y="4543348"/>
                <a:ext cx="914400" cy="914400"/>
              </a:xfrm>
              <a:prstGeom prst="rect">
                <a:avLst/>
              </a:prstGeom>
              <a:solidFill>
                <a:srgbClr val="78BEE8"/>
              </a:solidFill>
              <a:ln w="508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F1C36FD7-FF18-334A-B3F2-55AC882F47EB}"/>
                  </a:ext>
                </a:extLst>
              </p:cNvPr>
              <p:cNvSpPr/>
              <p:nvPr/>
            </p:nvSpPr>
            <p:spPr>
              <a:xfrm>
                <a:off x="7370956" y="4543348"/>
                <a:ext cx="914400" cy="914400"/>
              </a:xfrm>
              <a:prstGeom prst="rect">
                <a:avLst/>
              </a:prstGeom>
              <a:solidFill>
                <a:srgbClr val="78BEE8"/>
              </a:solidFill>
              <a:ln w="508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592FB4B5-2222-7545-B3F9-ADD6BE885113}"/>
                  </a:ext>
                </a:extLst>
              </p:cNvPr>
              <p:cNvSpPr/>
              <p:nvPr/>
            </p:nvSpPr>
            <p:spPr>
              <a:xfrm>
                <a:off x="9199756" y="4543348"/>
                <a:ext cx="914400" cy="914400"/>
              </a:xfrm>
              <a:prstGeom prst="rect">
                <a:avLst/>
              </a:prstGeom>
              <a:solidFill>
                <a:srgbClr val="78BEE8"/>
              </a:solidFill>
              <a:ln w="508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C2A8EA5-D47B-FA41-BB00-EFC5A158FFE0}"/>
                </a:ext>
              </a:extLst>
            </p:cNvPr>
            <p:cNvSpPr/>
            <p:nvPr/>
          </p:nvSpPr>
          <p:spPr>
            <a:xfrm>
              <a:off x="7082096" y="4774399"/>
              <a:ext cx="50526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OK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6A3CE355-A025-E54A-ADC8-82BC170E4F1C}"/>
                </a:ext>
              </a:extLst>
            </p:cNvPr>
            <p:cNvSpPr/>
            <p:nvPr/>
          </p:nvSpPr>
          <p:spPr>
            <a:xfrm>
              <a:off x="7082096" y="3501486"/>
              <a:ext cx="50526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OK</a:t>
              </a:r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7ECA7F1F-0ACF-1B40-96B2-A3BA31D9331A}"/>
              </a:ext>
            </a:extLst>
          </p:cNvPr>
          <p:cNvSpPr/>
          <p:nvPr/>
        </p:nvSpPr>
        <p:spPr>
          <a:xfrm>
            <a:off x="6306675" y="3495492"/>
            <a:ext cx="9156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Stench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ECC0F5A9-ED4A-A74C-9241-F8CA3CCEE646}"/>
              </a:ext>
            </a:extLst>
          </p:cNvPr>
          <p:cNvSpPr/>
          <p:nvPr/>
        </p:nvSpPr>
        <p:spPr>
          <a:xfrm>
            <a:off x="8364524" y="4774399"/>
            <a:ext cx="5052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OK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FE2A6B55-DAE9-7149-85C2-4B8534E258D3}"/>
              </a:ext>
            </a:extLst>
          </p:cNvPr>
          <p:cNvSpPr/>
          <p:nvPr/>
        </p:nvSpPr>
        <p:spPr>
          <a:xfrm>
            <a:off x="6505612" y="5223598"/>
            <a:ext cx="9012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Visited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31C31207-634A-0F47-B7DA-AB1198C38258}"/>
              </a:ext>
            </a:extLst>
          </p:cNvPr>
          <p:cNvSpPr/>
          <p:nvPr/>
        </p:nvSpPr>
        <p:spPr>
          <a:xfrm>
            <a:off x="6438489" y="3962837"/>
            <a:ext cx="9012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Visited</a:t>
            </a:r>
          </a:p>
        </p:txBody>
      </p:sp>
      <p:pic>
        <p:nvPicPr>
          <p:cNvPr id="12290" name="Picture 2" descr="How to Draw R2-D2 from Star Wars - Really Easy Drawing Tutorial">
            <a:extLst>
              <a:ext uri="{FF2B5EF4-FFF2-40B4-BE49-F238E27FC236}">
                <a16:creationId xmlns:a16="http://schemas.microsoft.com/office/drawing/2014/main" id="{B8047056-18EF-6447-992A-4971B3589E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2977" y="2653431"/>
            <a:ext cx="866353" cy="863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" name="Rectangle 67">
            <a:extLst>
              <a:ext uri="{FF2B5EF4-FFF2-40B4-BE49-F238E27FC236}">
                <a16:creationId xmlns:a16="http://schemas.microsoft.com/office/drawing/2014/main" id="{098A23E3-4F48-B642-A769-5F12B5824EEC}"/>
              </a:ext>
            </a:extLst>
          </p:cNvPr>
          <p:cNvSpPr/>
          <p:nvPr/>
        </p:nvSpPr>
        <p:spPr>
          <a:xfrm>
            <a:off x="8298139" y="3521286"/>
            <a:ext cx="5052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OK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39FBEEFF-207B-F04F-A287-17C25DA1848F}"/>
              </a:ext>
            </a:extLst>
          </p:cNvPr>
          <p:cNvSpPr/>
          <p:nvPr/>
        </p:nvSpPr>
        <p:spPr>
          <a:xfrm>
            <a:off x="7672432" y="5223598"/>
            <a:ext cx="9012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Visited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79762ADB-CE78-254C-BAEE-168A02765B9E}"/>
              </a:ext>
            </a:extLst>
          </p:cNvPr>
          <p:cNvSpPr/>
          <p:nvPr/>
        </p:nvSpPr>
        <p:spPr>
          <a:xfrm>
            <a:off x="9565056" y="3540890"/>
            <a:ext cx="5052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OK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B52FFD5D-F7A5-0240-B574-E2DD2521464B}"/>
              </a:ext>
            </a:extLst>
          </p:cNvPr>
          <p:cNvSpPr/>
          <p:nvPr/>
        </p:nvSpPr>
        <p:spPr>
          <a:xfrm>
            <a:off x="7688024" y="3952465"/>
            <a:ext cx="9012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Visited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F4B62BD6-1245-D341-BFF6-FA26B4BCF5A3}"/>
              </a:ext>
            </a:extLst>
          </p:cNvPr>
          <p:cNvSpPr/>
          <p:nvPr/>
        </p:nvSpPr>
        <p:spPr>
          <a:xfrm>
            <a:off x="7561450" y="2237972"/>
            <a:ext cx="1266918" cy="1266918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B36EFFBD-EF1D-CF44-973B-70EDA620C675}"/>
              </a:ext>
            </a:extLst>
          </p:cNvPr>
          <p:cNvSpPr/>
          <p:nvPr/>
        </p:nvSpPr>
        <p:spPr>
          <a:xfrm>
            <a:off x="7555423" y="2541206"/>
            <a:ext cx="9252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Breeze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8C3ECB60-3138-B64C-9969-9381B3FDF1DB}"/>
              </a:ext>
            </a:extLst>
          </p:cNvPr>
          <p:cNvSpPr/>
          <p:nvPr/>
        </p:nvSpPr>
        <p:spPr>
          <a:xfrm>
            <a:off x="8298139" y="2250854"/>
            <a:ext cx="5052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OK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353C174F-2A33-DB40-971D-D0B73953254F}"/>
              </a:ext>
            </a:extLst>
          </p:cNvPr>
          <p:cNvSpPr/>
          <p:nvPr/>
        </p:nvSpPr>
        <p:spPr>
          <a:xfrm>
            <a:off x="7509374" y="2248658"/>
            <a:ext cx="9156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Stench</a:t>
            </a:r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7604E13-6A33-B947-8A55-365C0C512553}"/>
              </a:ext>
            </a:extLst>
          </p:cNvPr>
          <p:cNvSpPr/>
          <p:nvPr/>
        </p:nvSpPr>
        <p:spPr>
          <a:xfrm>
            <a:off x="7841548" y="1463184"/>
            <a:ext cx="5629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Pit?</a:t>
            </a:r>
            <a:endParaRPr lang="en-US" dirty="0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0DCC1C25-30AC-4240-8E4A-DD79A889B77E}"/>
              </a:ext>
            </a:extLst>
          </p:cNvPr>
          <p:cNvSpPr/>
          <p:nvPr/>
        </p:nvSpPr>
        <p:spPr>
          <a:xfrm>
            <a:off x="9109129" y="2653431"/>
            <a:ext cx="5629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Pit?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4890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 animBg="1"/>
      <p:bldP spid="30" grpId="0"/>
      <p:bldP spid="7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67A31-F42D-214A-977A-41FD872C47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Logical inference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56439E9-0B22-CE4D-8E4D-8ED33E624C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Entailment can be applied to derive conclusions, which is the process of </a:t>
            </a:r>
            <a:r>
              <a:rPr lang="en-US" b="1" dirty="0"/>
              <a:t>logical inference.</a:t>
            </a:r>
            <a:endParaRPr lang="en-US" dirty="0"/>
          </a:p>
          <a:p>
            <a:r>
              <a:rPr lang="en-US" dirty="0"/>
              <a:t>We can think about the consequences of a KB as a large set of additional sentences that are entailed given the sentences that have been added to the KB.</a:t>
            </a:r>
          </a:p>
          <a:p>
            <a:r>
              <a:rPr lang="en-US" dirty="0"/>
              <a:t>We would like to design </a:t>
            </a:r>
            <a:r>
              <a:rPr lang="en-US" b="1" dirty="0"/>
              <a:t>inference algorithms </a:t>
            </a:r>
            <a:r>
              <a:rPr lang="en-US" dirty="0"/>
              <a:t>to enumerate these sentences.  </a:t>
            </a:r>
          </a:p>
          <a:p>
            <a:r>
              <a:rPr lang="en-US" dirty="0"/>
              <a:t>When an inference algorithm </a:t>
            </a:r>
            <a:r>
              <a:rPr lang="en-US" b="1" dirty="0" err="1"/>
              <a:t>i</a:t>
            </a:r>
            <a:r>
              <a:rPr lang="en-US" dirty="0"/>
              <a:t> allows us to conclude that </a:t>
            </a:r>
            <a:r>
              <a:rPr lang="el-GR" dirty="0"/>
              <a:t>𝛂</a:t>
            </a:r>
            <a:r>
              <a:rPr lang="en-US" b="1" dirty="0"/>
              <a:t> </a:t>
            </a:r>
            <a:r>
              <a:rPr lang="en-US" dirty="0"/>
              <a:t>is true, then we write</a:t>
            </a:r>
          </a:p>
          <a:p>
            <a:r>
              <a:rPr lang="el-GR" dirty="0"/>
              <a:t>	</a:t>
            </a:r>
            <a:r>
              <a:rPr lang="en-US" b="1" dirty="0"/>
              <a:t>KB ⊢</a:t>
            </a:r>
            <a:r>
              <a:rPr lang="en-US" b="1" baseline="-25000" dirty="0" err="1"/>
              <a:t>i</a:t>
            </a:r>
            <a:r>
              <a:rPr lang="en-US" b="1" baseline="-25000" dirty="0"/>
              <a:t>  </a:t>
            </a:r>
            <a:r>
              <a:rPr lang="el-GR" dirty="0"/>
              <a:t>𝛂</a:t>
            </a:r>
            <a:endParaRPr lang="en-US" b="1" baseline="-25000" dirty="0"/>
          </a:p>
          <a:p>
            <a:r>
              <a:rPr lang="en-US" dirty="0"/>
              <a:t>“</a:t>
            </a:r>
            <a:r>
              <a:rPr lang="el-GR" dirty="0"/>
              <a:t>𝛂</a:t>
            </a:r>
            <a:r>
              <a:rPr lang="en-US" dirty="0"/>
              <a:t> is derived from </a:t>
            </a:r>
            <a:r>
              <a:rPr lang="en-US" b="1" dirty="0"/>
              <a:t>KB</a:t>
            </a:r>
            <a:r>
              <a:rPr lang="en-US" dirty="0"/>
              <a:t> by </a:t>
            </a:r>
            <a:r>
              <a:rPr lang="en-US" dirty="0" err="1"/>
              <a:t>i</a:t>
            </a:r>
            <a:r>
              <a:rPr lang="en-US" dirty="0"/>
              <a:t>”</a:t>
            </a:r>
            <a:endParaRPr lang="en-US" b="1" baseline="-250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57293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062AE-5B8E-2E4E-9FB6-3EFAA24D49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Propositional Logic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8FDFD9-4967-5C46-B0D9-AA2BF9B56A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Atomic sentences </a:t>
            </a:r>
            <a:r>
              <a:rPr lang="en-US" dirty="0"/>
              <a:t>are represented with a single </a:t>
            </a:r>
            <a:r>
              <a:rPr lang="en-US" b="1" dirty="0"/>
              <a:t>propositional symbols</a:t>
            </a:r>
            <a:r>
              <a:rPr lang="en-US" dirty="0"/>
              <a:t>.</a:t>
            </a:r>
          </a:p>
          <a:p>
            <a:r>
              <a:rPr lang="en-US" dirty="0"/>
              <a:t>Propositional symbols </a:t>
            </a:r>
            <a:r>
              <a:rPr lang="en-US" b="1" dirty="0"/>
              <a:t>stand for a statement </a:t>
            </a:r>
            <a:r>
              <a:rPr lang="en-US" dirty="0"/>
              <a:t>that can be true or false.</a:t>
            </a:r>
          </a:p>
          <a:p>
            <a:endParaRPr lang="en-US" dirty="0"/>
          </a:p>
          <a:p>
            <a:r>
              <a:rPr lang="en-US" dirty="0"/>
              <a:t>For example, </a:t>
            </a:r>
            <a:r>
              <a:rPr lang="en-US" b="1" dirty="0"/>
              <a:t>W</a:t>
            </a:r>
            <a:r>
              <a:rPr lang="en-US" b="1" baseline="-25000" dirty="0"/>
              <a:t>1,3</a:t>
            </a:r>
            <a:r>
              <a:rPr lang="en-US" dirty="0"/>
              <a:t> is a propositional symbol that we choose to stand for </a:t>
            </a:r>
          </a:p>
          <a:p>
            <a:r>
              <a:rPr lang="en-US" dirty="0"/>
              <a:t>	“There is a </a:t>
            </a:r>
            <a:r>
              <a:rPr lang="en-US" dirty="0" err="1"/>
              <a:t>Wampa</a:t>
            </a:r>
            <a:r>
              <a:rPr lang="en-US" dirty="0"/>
              <a:t> at location [1,3]”</a:t>
            </a:r>
          </a:p>
          <a:p>
            <a:r>
              <a:rPr lang="en-US" dirty="0"/>
              <a:t>That statement can be true or false.</a:t>
            </a:r>
          </a:p>
          <a:p>
            <a:endParaRPr lang="en-US" dirty="0"/>
          </a:p>
          <a:p>
            <a:r>
              <a:rPr lang="en-US" dirty="0"/>
              <a:t>The symbol </a:t>
            </a:r>
            <a:r>
              <a:rPr lang="en-US" b="1" dirty="0" err="1"/>
              <a:t>FacingEast</a:t>
            </a:r>
            <a:r>
              <a:rPr lang="en-US" dirty="0"/>
              <a:t> could stand for “The agent is currently facing East”.</a:t>
            </a:r>
          </a:p>
        </p:txBody>
      </p:sp>
    </p:spTree>
    <p:extLst>
      <p:ext uri="{BB962C8B-B14F-4D97-AF65-F5344CB8AC3E}">
        <p14:creationId xmlns:p14="http://schemas.microsoft.com/office/powerpoint/2010/main" val="18836183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062AE-5B8E-2E4E-9FB6-3EFAA24D49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Propositional Logic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8FDFD9-4967-5C46-B0D9-AA2BF9B56A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Complex sentences </a:t>
            </a:r>
            <a:r>
              <a:rPr lang="en-US" dirty="0"/>
              <a:t>are constructed from simpler ones using parentheses and </a:t>
            </a:r>
            <a:r>
              <a:rPr lang="en-US" b="1" dirty="0"/>
              <a:t>logical connectives</a:t>
            </a:r>
            <a:r>
              <a:rPr lang="en-US" dirty="0"/>
              <a:t>.</a:t>
            </a:r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25F99343-DA60-2644-986C-BEA1DF8414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509048"/>
              </p:ext>
            </p:extLst>
          </p:nvPr>
        </p:nvGraphicFramePr>
        <p:xfrm>
          <a:off x="1729492" y="2632945"/>
          <a:ext cx="8061583" cy="2768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70455">
                  <a:extLst>
                    <a:ext uri="{9D8B030D-6E8A-4147-A177-3AD203B41FA5}">
                      <a16:colId xmlns:a16="http://schemas.microsoft.com/office/drawing/2014/main" val="2279668422"/>
                    </a:ext>
                  </a:extLst>
                </a:gridCol>
                <a:gridCol w="5691128">
                  <a:extLst>
                    <a:ext uri="{9D8B030D-6E8A-4147-A177-3AD203B41FA5}">
                      <a16:colId xmlns:a16="http://schemas.microsoft.com/office/drawing/2014/main" val="42766233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Logical Connective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Meaning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01723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¬ (not)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¬W</a:t>
                      </a:r>
                      <a:r>
                        <a:rPr lang="en-US" b="1" baseline="-25000" dirty="0"/>
                        <a:t>1,3</a:t>
                      </a:r>
                      <a:r>
                        <a:rPr lang="en-US" baseline="-25000" dirty="0"/>
                        <a:t> </a:t>
                      </a:r>
                      <a:r>
                        <a:rPr lang="en-US" dirty="0"/>
                        <a:t>is the negation of </a:t>
                      </a:r>
                      <a:r>
                        <a:rPr lang="en-US" b="1" dirty="0"/>
                        <a:t>W</a:t>
                      </a:r>
                      <a:r>
                        <a:rPr lang="en-US" b="1" baseline="-25000" dirty="0"/>
                        <a:t>1,3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00631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⋀ (and)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W</a:t>
                      </a:r>
                      <a:r>
                        <a:rPr lang="en-US" b="1" baseline="-25000" dirty="0"/>
                        <a:t>1,3</a:t>
                      </a:r>
                      <a:r>
                        <a:rPr lang="en-US" baseline="-25000" dirty="0"/>
                        <a:t> </a:t>
                      </a:r>
                      <a:r>
                        <a:rPr lang="en-US" b="1" dirty="0"/>
                        <a:t>⋀</a:t>
                      </a:r>
                      <a:r>
                        <a:rPr lang="en-US" dirty="0"/>
                        <a:t> </a:t>
                      </a:r>
                      <a:r>
                        <a:rPr lang="en-US" b="1" dirty="0"/>
                        <a:t>P</a:t>
                      </a:r>
                      <a:r>
                        <a:rPr lang="en-US" b="1" baseline="-25000" dirty="0"/>
                        <a:t>3,1 </a:t>
                      </a:r>
                      <a:r>
                        <a:rPr lang="en-US" dirty="0"/>
                        <a:t>is called a conjunction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19247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⋁ (or)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W</a:t>
                      </a:r>
                      <a:r>
                        <a:rPr lang="en-US" b="1" baseline="-25000" dirty="0"/>
                        <a:t>1,3</a:t>
                      </a:r>
                      <a:r>
                        <a:rPr lang="en-US" baseline="-25000" dirty="0"/>
                        <a:t> </a:t>
                      </a:r>
                      <a:r>
                        <a:rPr lang="en-US" dirty="0"/>
                        <a:t>⋁ </a:t>
                      </a:r>
                      <a:r>
                        <a:rPr lang="en-US" b="1" dirty="0"/>
                        <a:t>P</a:t>
                      </a:r>
                      <a:r>
                        <a:rPr lang="en-US" b="1" baseline="-25000" dirty="0"/>
                        <a:t>3,1 </a:t>
                      </a:r>
                      <a:r>
                        <a:rPr lang="en-US" dirty="0"/>
                        <a:t>is called a disjunction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01498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⟹  (implies)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W</a:t>
                      </a:r>
                      <a:r>
                        <a:rPr lang="en-US" b="1" baseline="-25000" dirty="0"/>
                        <a:t>1,3</a:t>
                      </a:r>
                      <a:r>
                        <a:rPr lang="en-US" baseline="-25000" dirty="0"/>
                        <a:t> </a:t>
                      </a:r>
                      <a:r>
                        <a:rPr lang="en-US" dirty="0"/>
                        <a:t>⟹ </a:t>
                      </a:r>
                      <a:r>
                        <a:rPr lang="en-US" b="1" dirty="0"/>
                        <a:t>B</a:t>
                      </a:r>
                      <a:r>
                        <a:rPr lang="en-US" b="1" baseline="-25000" dirty="0"/>
                        <a:t>1,2 </a:t>
                      </a:r>
                      <a:r>
                        <a:rPr lang="en-US" dirty="0"/>
                        <a:t>is called an implication. </a:t>
                      </a:r>
                      <a:r>
                        <a:rPr lang="en-US" b="1" dirty="0"/>
                        <a:t>W</a:t>
                      </a:r>
                      <a:r>
                        <a:rPr lang="en-US" b="1" baseline="-25000" dirty="0"/>
                        <a:t>1,3</a:t>
                      </a:r>
                      <a:r>
                        <a:rPr lang="en-US" baseline="-25000" dirty="0"/>
                        <a:t> </a:t>
                      </a:r>
                      <a:r>
                        <a:rPr lang="en-US" dirty="0"/>
                        <a:t>is its </a:t>
                      </a:r>
                      <a:r>
                        <a:rPr lang="en-US" b="1" dirty="0"/>
                        <a:t>premise or antecede </a:t>
                      </a:r>
                      <a:r>
                        <a:rPr lang="en-US" b="0" dirty="0"/>
                        <a:t>and </a:t>
                      </a:r>
                      <a:r>
                        <a:rPr lang="en-US" dirty="0"/>
                        <a:t> </a:t>
                      </a:r>
                      <a:r>
                        <a:rPr lang="en-US" b="1" dirty="0"/>
                        <a:t>B</a:t>
                      </a:r>
                      <a:r>
                        <a:rPr lang="en-US" b="1" baseline="-25000" dirty="0"/>
                        <a:t>1,2 </a:t>
                      </a:r>
                      <a:r>
                        <a:rPr lang="en-US" baseline="-25000" dirty="0"/>
                        <a:t> </a:t>
                      </a:r>
                      <a:r>
                        <a:rPr lang="en-US" dirty="0"/>
                        <a:t>is its </a:t>
                      </a:r>
                      <a:r>
                        <a:rPr lang="en-US" b="1" dirty="0"/>
                        <a:t>conclusion or consequence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24058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⇔ (if and only if)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W</a:t>
                      </a:r>
                      <a:r>
                        <a:rPr lang="en-US" b="1" baseline="-25000" dirty="0"/>
                        <a:t>1,3</a:t>
                      </a:r>
                      <a:r>
                        <a:rPr lang="en-US" dirty="0"/>
                        <a:t>⇔</a:t>
                      </a:r>
                      <a:r>
                        <a:rPr lang="en-US" b="1" dirty="0"/>
                        <a:t>W</a:t>
                      </a:r>
                      <a:r>
                        <a:rPr lang="en-US" b="1" baseline="-25000" dirty="0"/>
                        <a:t>3,4 </a:t>
                      </a:r>
                      <a:r>
                        <a:rPr lang="en-US" dirty="0"/>
                        <a:t>is called an biconditional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46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493771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4EA138-2705-EC4F-AF9A-88C73789D4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Truth Tables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472E2DC-BEC7-CF4E-9A95-49009E556E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54388" y="1189408"/>
            <a:ext cx="5987553" cy="171701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3FDF37A-FD60-EF4D-8A00-C7491BAE29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511215"/>
            <a:ext cx="11957642" cy="1927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5489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484EED-6CA3-7440-8056-CCABE06AD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Truth Tables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55EF7C-8DCD-ED40-B77C-3D2EC28A4E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8205" y="838464"/>
            <a:ext cx="5375729" cy="209256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F0A47C0-2E92-A249-BFD4-EE2AA82022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5676" y="2834798"/>
            <a:ext cx="7088321" cy="3562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5328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484EED-6CA3-7440-8056-CCABE06AD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Truth Tables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A404B22-8207-6849-8613-890ACDE363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8410" y="672026"/>
            <a:ext cx="5315972" cy="21627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51A758-F044-5146-A13A-A332B642F2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3793" y="2784451"/>
            <a:ext cx="8484413" cy="3484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7266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CC90C0-F363-C744-BED0-52178B3BE0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Truth Tables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AAB254-7DA6-2449-962B-0195CEBEDE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0658" y="852523"/>
            <a:ext cx="5312256" cy="2409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2906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CC90C0-F363-C744-BED0-52178B3BE0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Truth Tables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AAB254-7DA6-2449-962B-0195CEBEDE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0658" y="852523"/>
            <a:ext cx="5312256" cy="240927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2F0123E-7A89-DA48-BACC-055DB0C77F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0638" y="3048096"/>
            <a:ext cx="8423226" cy="3053634"/>
          </a:xfrm>
          <a:prstGeom prst="rect">
            <a:avLst/>
          </a:prstGeom>
        </p:spPr>
      </p:pic>
      <p:sp>
        <p:nvSpPr>
          <p:cNvPr id="5" name="Google Shape;75;g92b3bf485b_0_0">
            <a:extLst>
              <a:ext uri="{FF2B5EF4-FFF2-40B4-BE49-F238E27FC236}">
                <a16:creationId xmlns:a16="http://schemas.microsoft.com/office/drawing/2014/main" id="{8117B817-CE73-4444-A643-9D2B353F186D}"/>
              </a:ext>
            </a:extLst>
          </p:cNvPr>
          <p:cNvSpPr/>
          <p:nvPr/>
        </p:nvSpPr>
        <p:spPr>
          <a:xfrm>
            <a:off x="7444334" y="2103808"/>
            <a:ext cx="3769097" cy="1786495"/>
          </a:xfrm>
          <a:prstGeom prst="wedgeRoundRectCallout">
            <a:avLst>
              <a:gd name="adj1" fmla="val -44346"/>
              <a:gd name="adj2" fmla="val 101497"/>
              <a:gd name="adj3" fmla="val 0"/>
            </a:avLst>
          </a:prstGeom>
          <a:solidFill>
            <a:srgbClr val="FFAE2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>
              <a:buSzPts val="2500"/>
            </a:pPr>
            <a:r>
              <a:rPr lang="en-US" sz="2500" b="1" dirty="0">
                <a:latin typeface="Open Sans"/>
                <a:ea typeface="Open Sans"/>
                <a:cs typeface="Open Sans"/>
                <a:sym typeface="Open Sans"/>
              </a:rPr>
              <a:t>Which of these scenarios did I lie in, or break my promise to you?</a:t>
            </a:r>
          </a:p>
        </p:txBody>
      </p:sp>
    </p:spTree>
    <p:extLst>
      <p:ext uri="{BB962C8B-B14F-4D97-AF65-F5344CB8AC3E}">
        <p14:creationId xmlns:p14="http://schemas.microsoft.com/office/powerpoint/2010/main" val="1091556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CCDA34-5294-0345-BE06-734B215D2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Logical representations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0C9C23-D886-C74C-AEBD-2DCFC9932E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Logic</a:t>
            </a:r>
            <a:r>
              <a:rPr lang="en-US" dirty="0"/>
              <a:t> can serve as a general class of </a:t>
            </a:r>
            <a:r>
              <a:rPr lang="en-US" b="1" dirty="0"/>
              <a:t>representations</a:t>
            </a:r>
            <a:r>
              <a:rPr lang="en-US" dirty="0"/>
              <a:t>.  </a:t>
            </a:r>
          </a:p>
          <a:p>
            <a:endParaRPr lang="en-US" dirty="0"/>
          </a:p>
          <a:p>
            <a:r>
              <a:rPr lang="en-US" dirty="0"/>
              <a:t>Today we will cover: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Knowledge bases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Principles of logic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Propositional logic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Inference </a:t>
            </a:r>
            <a:r>
              <a:rPr lang="en-US" dirty="0" err="1"/>
              <a:t>algortihms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35763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CC90C0-F363-C744-BED0-52178B3BE0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Truth Tables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FEF2F4-9C57-F84E-A30A-37C73C4B95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9199" y="1137177"/>
            <a:ext cx="6004719" cy="236745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28CE0E3-1A5B-394B-BF2B-3FFB154852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9113" y="3655887"/>
            <a:ext cx="8527915" cy="2216194"/>
          </a:xfrm>
          <a:prstGeom prst="rect">
            <a:avLst/>
          </a:prstGeom>
        </p:spPr>
      </p:pic>
      <p:sp>
        <p:nvSpPr>
          <p:cNvPr id="6" name="Google Shape;75;g92b3bf485b_0_0">
            <a:extLst>
              <a:ext uri="{FF2B5EF4-FFF2-40B4-BE49-F238E27FC236}">
                <a16:creationId xmlns:a16="http://schemas.microsoft.com/office/drawing/2014/main" id="{6D65B731-8066-E642-8AD5-51ACD27D26B4}"/>
              </a:ext>
            </a:extLst>
          </p:cNvPr>
          <p:cNvSpPr/>
          <p:nvPr/>
        </p:nvSpPr>
        <p:spPr>
          <a:xfrm>
            <a:off x="6953464" y="340399"/>
            <a:ext cx="3669980" cy="893774"/>
          </a:xfrm>
          <a:prstGeom prst="wedgeRoundRectCallout">
            <a:avLst>
              <a:gd name="adj1" fmla="val -44346"/>
              <a:gd name="adj2" fmla="val 101497"/>
              <a:gd name="adj3" fmla="val 0"/>
            </a:avLst>
          </a:prstGeom>
          <a:solidFill>
            <a:srgbClr val="FFAE2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>
              <a:buSzPts val="2500"/>
            </a:pPr>
            <a:r>
              <a:rPr lang="en-US" sz="2500" b="1" dirty="0">
                <a:latin typeface="Open Sans"/>
                <a:ea typeface="Open Sans"/>
                <a:cs typeface="Open Sans"/>
                <a:sym typeface="Open Sans"/>
              </a:rPr>
              <a:t>Shorthand for P</a:t>
            </a:r>
            <a:r>
              <a:rPr lang="en-US" sz="2800" b="1" dirty="0"/>
              <a:t>⟹Q </a:t>
            </a:r>
            <a:r>
              <a:rPr lang="en-US" sz="2800" dirty="0"/>
              <a:t>⋀</a:t>
            </a:r>
            <a:r>
              <a:rPr lang="en-US" sz="2800" b="1" dirty="0"/>
              <a:t> Q⟹P</a:t>
            </a:r>
            <a:endParaRPr lang="en-US" sz="2500" b="1"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" name="Google Shape;75;g92b3bf485b_0_0">
            <a:extLst>
              <a:ext uri="{FF2B5EF4-FFF2-40B4-BE49-F238E27FC236}">
                <a16:creationId xmlns:a16="http://schemas.microsoft.com/office/drawing/2014/main" id="{040B6741-4E11-C94F-9288-DAE9CE54F267}"/>
              </a:ext>
            </a:extLst>
          </p:cNvPr>
          <p:cNvSpPr/>
          <p:nvPr/>
        </p:nvSpPr>
        <p:spPr>
          <a:xfrm>
            <a:off x="7444334" y="2103809"/>
            <a:ext cx="3775973" cy="1031278"/>
          </a:xfrm>
          <a:prstGeom prst="wedgeRoundRectCallout">
            <a:avLst>
              <a:gd name="adj1" fmla="val -25410"/>
              <a:gd name="adj2" fmla="val 114164"/>
              <a:gd name="adj3" fmla="val 0"/>
            </a:avLst>
          </a:prstGeom>
          <a:solidFill>
            <a:srgbClr val="FFAE2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>
              <a:buSzPts val="2500"/>
            </a:pPr>
            <a:r>
              <a:rPr lang="en-US" sz="2500" b="1" dirty="0">
                <a:latin typeface="Open Sans"/>
                <a:ea typeface="Open Sans"/>
                <a:cs typeface="Open Sans"/>
                <a:sym typeface="Open Sans"/>
              </a:rPr>
              <a:t>Which of these scenarios did I lie in?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DAE41D8-12B0-D043-AD8F-54BF360693E7}"/>
              </a:ext>
            </a:extLst>
          </p:cNvPr>
          <p:cNvSpPr/>
          <p:nvPr/>
        </p:nvSpPr>
        <p:spPr>
          <a:xfrm>
            <a:off x="1498791" y="5204517"/>
            <a:ext cx="8903368" cy="8188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5741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  <p:bldP spid="8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D4E6E6-AA0C-584B-9ECE-83143305B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Simple Knowledge Base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9627AF-ABAE-AA42-94BA-B64EF5AD1B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Now that we’ve defined the </a:t>
            </a:r>
            <a:r>
              <a:rPr lang="en-US" b="1" dirty="0"/>
              <a:t>semantics </a:t>
            </a:r>
            <a:r>
              <a:rPr lang="en-US" dirty="0"/>
              <a:t>of propositional logic, we can construct a knowledge base for </a:t>
            </a:r>
            <a:r>
              <a:rPr lang="en-US" dirty="0" err="1"/>
              <a:t>Wampa</a:t>
            </a:r>
            <a:r>
              <a:rPr lang="en-US" dirty="0"/>
              <a:t> World.  Let’s start with a set of symbols for each location [</a:t>
            </a:r>
            <a:r>
              <a:rPr lang="en-US" dirty="0" err="1"/>
              <a:t>x,y</a:t>
            </a:r>
            <a:r>
              <a:rPr lang="en-US" dirty="0"/>
              <a:t>]: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P</a:t>
            </a:r>
            <a:r>
              <a:rPr lang="en-US" baseline="-25000" dirty="0" err="1"/>
              <a:t>x,y</a:t>
            </a:r>
            <a:r>
              <a:rPr lang="en-US" dirty="0"/>
              <a:t> is true if there is a pit in [</a:t>
            </a:r>
            <a:r>
              <a:rPr lang="en-US" dirty="0" err="1"/>
              <a:t>x,y</a:t>
            </a:r>
            <a:r>
              <a:rPr lang="en-US" dirty="0"/>
              <a:t>]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W</a:t>
            </a:r>
            <a:r>
              <a:rPr lang="en-US" baseline="-25000" dirty="0" err="1"/>
              <a:t>x,y</a:t>
            </a:r>
            <a:r>
              <a:rPr lang="en-US" dirty="0"/>
              <a:t> is true if there is a </a:t>
            </a:r>
            <a:r>
              <a:rPr lang="en-US" dirty="0" err="1"/>
              <a:t>Wampa</a:t>
            </a:r>
            <a:r>
              <a:rPr lang="en-US" dirty="0"/>
              <a:t> in [</a:t>
            </a:r>
            <a:r>
              <a:rPr lang="en-US" dirty="0" err="1"/>
              <a:t>x,y</a:t>
            </a:r>
            <a:r>
              <a:rPr lang="en-US" dirty="0"/>
              <a:t>], alive or dead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B</a:t>
            </a:r>
            <a:r>
              <a:rPr lang="en-US" baseline="-25000" dirty="0" err="1"/>
              <a:t>x,y</a:t>
            </a:r>
            <a:r>
              <a:rPr lang="en-US" dirty="0"/>
              <a:t> is true if there is a breeze in [</a:t>
            </a:r>
            <a:r>
              <a:rPr lang="en-US" dirty="0" err="1"/>
              <a:t>x,y</a:t>
            </a:r>
            <a:r>
              <a:rPr lang="en-US" dirty="0"/>
              <a:t>]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S</a:t>
            </a:r>
            <a:r>
              <a:rPr lang="en-US" baseline="-25000" dirty="0" err="1"/>
              <a:t>x,y</a:t>
            </a:r>
            <a:r>
              <a:rPr lang="en-US" dirty="0"/>
              <a:t> is true if there is a stench in [</a:t>
            </a:r>
            <a:r>
              <a:rPr lang="en-US" dirty="0" err="1"/>
              <a:t>x,y</a:t>
            </a:r>
            <a:r>
              <a:rPr lang="en-US" dirty="0"/>
              <a:t>]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L</a:t>
            </a:r>
            <a:r>
              <a:rPr lang="en-US" baseline="-25000" dirty="0" err="1"/>
              <a:t>x,y</a:t>
            </a:r>
            <a:r>
              <a:rPr lang="en-US" dirty="0"/>
              <a:t> is true if R2D2 is in location [</a:t>
            </a:r>
            <a:r>
              <a:rPr lang="en-US" dirty="0" err="1"/>
              <a:t>x,y</a:t>
            </a:r>
            <a:r>
              <a:rPr lang="en-US" dirty="0"/>
              <a:t>]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79763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D4E6E6-AA0C-584B-9ECE-83143305B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Simple Knowledge Base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9627AF-ABAE-AA42-94BA-B64EF5AD1B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9673" y="1348547"/>
            <a:ext cx="5696327" cy="4793836"/>
          </a:xfrm>
        </p:spPr>
        <p:txBody>
          <a:bodyPr/>
          <a:lstStyle/>
          <a:p>
            <a:r>
              <a:rPr lang="en-US" dirty="0"/>
              <a:t>We can construct sentences out of these using our logical connectors.  We’ll label each sentence.</a:t>
            </a:r>
          </a:p>
          <a:p>
            <a:r>
              <a:rPr lang="en-US" dirty="0"/>
              <a:t>R1:  ¬ P</a:t>
            </a:r>
            <a:r>
              <a:rPr lang="en-US" baseline="-25000" dirty="0"/>
              <a:t>1,1</a:t>
            </a:r>
            <a:r>
              <a:rPr lang="en-US" dirty="0"/>
              <a:t> </a:t>
            </a:r>
          </a:p>
          <a:p>
            <a:r>
              <a:rPr lang="en-US" dirty="0"/>
              <a:t>R2:  B</a:t>
            </a:r>
            <a:r>
              <a:rPr lang="en-US" baseline="-25000" dirty="0"/>
              <a:t>1,1</a:t>
            </a:r>
            <a:r>
              <a:rPr lang="en-US" dirty="0"/>
              <a:t> ⇔ (P</a:t>
            </a:r>
            <a:r>
              <a:rPr lang="en-US" baseline="-25000" dirty="0"/>
              <a:t>1,2 </a:t>
            </a:r>
            <a:r>
              <a:rPr lang="en-US" dirty="0"/>
              <a:t>⋁ P</a:t>
            </a:r>
            <a:r>
              <a:rPr lang="en-US" baseline="-25000" dirty="0"/>
              <a:t>2,1</a:t>
            </a:r>
            <a:r>
              <a:rPr lang="en-US" dirty="0"/>
              <a:t> )</a:t>
            </a:r>
          </a:p>
          <a:p>
            <a:r>
              <a:rPr lang="en-US" dirty="0"/>
              <a:t>R3:  B</a:t>
            </a:r>
            <a:r>
              <a:rPr lang="en-US" baseline="-25000" dirty="0"/>
              <a:t>2,1</a:t>
            </a:r>
            <a:r>
              <a:rPr lang="en-US" dirty="0"/>
              <a:t> ⇔ (P</a:t>
            </a:r>
            <a:r>
              <a:rPr lang="en-US" baseline="-25000" dirty="0"/>
              <a:t>1,1 </a:t>
            </a:r>
            <a:r>
              <a:rPr lang="en-US" dirty="0"/>
              <a:t>⋁ P</a:t>
            </a:r>
            <a:r>
              <a:rPr lang="en-US" baseline="-25000" dirty="0"/>
              <a:t>2,2</a:t>
            </a:r>
            <a:r>
              <a:rPr lang="en-US" dirty="0"/>
              <a:t> ⋁ P</a:t>
            </a:r>
            <a:r>
              <a:rPr lang="en-US" baseline="-25000" dirty="0"/>
              <a:t>3,1</a:t>
            </a:r>
            <a:r>
              <a:rPr lang="en-US" dirty="0"/>
              <a:t> )</a:t>
            </a:r>
          </a:p>
          <a:p>
            <a:r>
              <a:rPr lang="en-US" b="1" dirty="0"/>
              <a:t>These are true of all </a:t>
            </a:r>
            <a:r>
              <a:rPr lang="en-US" b="1" dirty="0" err="1"/>
              <a:t>Wampa</a:t>
            </a:r>
            <a:r>
              <a:rPr lang="en-US" b="1" dirty="0"/>
              <a:t> Worlds.</a:t>
            </a:r>
            <a:endParaRPr lang="en-US" dirty="0"/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EF81FA-3170-3246-9223-CE790AF54EE2}"/>
              </a:ext>
            </a:extLst>
          </p:cNvPr>
          <p:cNvSpPr txBox="1"/>
          <p:nvPr/>
        </p:nvSpPr>
        <p:spPr>
          <a:xfrm>
            <a:off x="6765984" y="6042130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E570E4-917B-7C44-A87A-3FF0AD8EF8A2}"/>
              </a:ext>
            </a:extLst>
          </p:cNvPr>
          <p:cNvSpPr txBox="1"/>
          <p:nvPr/>
        </p:nvSpPr>
        <p:spPr>
          <a:xfrm>
            <a:off x="8010050" y="6040506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FCBB61-FE79-154E-A2D7-AF5C70317983}"/>
              </a:ext>
            </a:extLst>
          </p:cNvPr>
          <p:cNvSpPr txBox="1"/>
          <p:nvPr/>
        </p:nvSpPr>
        <p:spPr>
          <a:xfrm>
            <a:off x="9254116" y="6053089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863FEB2-AC1E-FA40-87D5-D1AE3CB7F749}"/>
              </a:ext>
            </a:extLst>
          </p:cNvPr>
          <p:cNvSpPr txBox="1"/>
          <p:nvPr/>
        </p:nvSpPr>
        <p:spPr>
          <a:xfrm>
            <a:off x="10498182" y="6051465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7546A4-7F9F-4D47-A485-2941E9665936}"/>
              </a:ext>
            </a:extLst>
          </p:cNvPr>
          <p:cNvSpPr txBox="1"/>
          <p:nvPr/>
        </p:nvSpPr>
        <p:spPr>
          <a:xfrm>
            <a:off x="5933414" y="5183012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8202234-F02E-CF46-8736-FCC7F5114C04}"/>
              </a:ext>
            </a:extLst>
          </p:cNvPr>
          <p:cNvSpPr txBox="1"/>
          <p:nvPr/>
        </p:nvSpPr>
        <p:spPr>
          <a:xfrm>
            <a:off x="5925264" y="3875790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B55824C-791C-0B44-B16C-450C0370383F}"/>
              </a:ext>
            </a:extLst>
          </p:cNvPr>
          <p:cNvSpPr txBox="1"/>
          <p:nvPr/>
        </p:nvSpPr>
        <p:spPr>
          <a:xfrm>
            <a:off x="5918274" y="2609046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EAC526-EA18-9945-BD07-B14B3BFD8151}"/>
              </a:ext>
            </a:extLst>
          </p:cNvPr>
          <p:cNvSpPr txBox="1"/>
          <p:nvPr/>
        </p:nvSpPr>
        <p:spPr>
          <a:xfrm>
            <a:off x="5910843" y="1491014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439FCAE-C157-654A-878C-B71696798018}"/>
              </a:ext>
            </a:extLst>
          </p:cNvPr>
          <p:cNvGrpSpPr/>
          <p:nvPr/>
        </p:nvGrpSpPr>
        <p:grpSpPr>
          <a:xfrm>
            <a:off x="6288506" y="1009755"/>
            <a:ext cx="5740778" cy="5032375"/>
            <a:chOff x="6456556" y="1825625"/>
            <a:chExt cx="4143414" cy="3632123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A750B3A-8812-AE4A-BF70-7175EDFB29DC}"/>
                </a:ext>
              </a:extLst>
            </p:cNvPr>
            <p:cNvSpPr/>
            <p:nvPr/>
          </p:nvSpPr>
          <p:spPr>
            <a:xfrm>
              <a:off x="6456556" y="1825625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3B70BE0-5A21-8949-9DEF-89CDAB82F40F}"/>
                </a:ext>
              </a:extLst>
            </p:cNvPr>
            <p:cNvSpPr/>
            <p:nvPr/>
          </p:nvSpPr>
          <p:spPr>
            <a:xfrm>
              <a:off x="8285356" y="1825625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2C7A2D1-3770-D44D-9A6D-BAA475D30F79}"/>
                </a:ext>
              </a:extLst>
            </p:cNvPr>
            <p:cNvSpPr/>
            <p:nvPr/>
          </p:nvSpPr>
          <p:spPr>
            <a:xfrm>
              <a:off x="7370956" y="1825625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FEB5616-5F3D-2A4D-86A1-600AA9082D43}"/>
                </a:ext>
              </a:extLst>
            </p:cNvPr>
            <p:cNvSpPr/>
            <p:nvPr/>
          </p:nvSpPr>
          <p:spPr>
            <a:xfrm>
              <a:off x="9199756" y="1825625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EDE36EB-A97C-0949-AB57-E2360E9F9CC0}"/>
                </a:ext>
              </a:extLst>
            </p:cNvPr>
            <p:cNvSpPr txBox="1"/>
            <p:nvPr/>
          </p:nvSpPr>
          <p:spPr>
            <a:xfrm>
              <a:off x="10415239" y="3401122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2C8A2238-87F7-1D49-9304-24B9158CA22F}"/>
                </a:ext>
              </a:extLst>
            </p:cNvPr>
            <p:cNvSpPr/>
            <p:nvPr/>
          </p:nvSpPr>
          <p:spPr>
            <a:xfrm>
              <a:off x="6456556" y="2714548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A05CF6F7-B002-234F-AF47-D9CA916558A7}"/>
                </a:ext>
              </a:extLst>
            </p:cNvPr>
            <p:cNvSpPr/>
            <p:nvPr/>
          </p:nvSpPr>
          <p:spPr>
            <a:xfrm>
              <a:off x="7370956" y="2714548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077FB696-A2A5-0A4B-9A66-971A014303E7}"/>
                </a:ext>
              </a:extLst>
            </p:cNvPr>
            <p:cNvSpPr/>
            <p:nvPr/>
          </p:nvSpPr>
          <p:spPr>
            <a:xfrm>
              <a:off x="9199756" y="2714548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4DC2191F-B0AB-974B-B9F9-E93FB24C8EDD}"/>
                </a:ext>
              </a:extLst>
            </p:cNvPr>
            <p:cNvSpPr/>
            <p:nvPr/>
          </p:nvSpPr>
          <p:spPr>
            <a:xfrm>
              <a:off x="8285356" y="2714548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F0D6028-87DF-C443-A9FE-C8EF798E3A6C}"/>
                </a:ext>
              </a:extLst>
            </p:cNvPr>
            <p:cNvSpPr/>
            <p:nvPr/>
          </p:nvSpPr>
          <p:spPr>
            <a:xfrm>
              <a:off x="6456556" y="3628948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BCCA2442-0DEF-F942-91F5-049F19F018BF}"/>
                </a:ext>
              </a:extLst>
            </p:cNvPr>
            <p:cNvSpPr/>
            <p:nvPr/>
          </p:nvSpPr>
          <p:spPr>
            <a:xfrm>
              <a:off x="7370956" y="3628948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7666DC5-C4A5-0F4D-AEDE-3A83B000493E}"/>
                </a:ext>
              </a:extLst>
            </p:cNvPr>
            <p:cNvSpPr/>
            <p:nvPr/>
          </p:nvSpPr>
          <p:spPr>
            <a:xfrm>
              <a:off x="8285356" y="3628948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0C70C15-2B0F-8C4C-B265-51925CBCE440}"/>
                </a:ext>
              </a:extLst>
            </p:cNvPr>
            <p:cNvSpPr/>
            <p:nvPr/>
          </p:nvSpPr>
          <p:spPr>
            <a:xfrm>
              <a:off x="9199756" y="3628948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66FF810A-4957-274A-AC26-2AA283B3E6BF}"/>
                </a:ext>
              </a:extLst>
            </p:cNvPr>
            <p:cNvSpPr/>
            <p:nvPr/>
          </p:nvSpPr>
          <p:spPr>
            <a:xfrm>
              <a:off x="6456556" y="4543348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E8321133-867C-6740-AE7C-84A8362DA702}"/>
                </a:ext>
              </a:extLst>
            </p:cNvPr>
            <p:cNvSpPr/>
            <p:nvPr/>
          </p:nvSpPr>
          <p:spPr>
            <a:xfrm>
              <a:off x="7370956" y="4543348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CAAB0BDB-AFBA-BA41-9430-287BB63C6454}"/>
                </a:ext>
              </a:extLst>
            </p:cNvPr>
            <p:cNvSpPr/>
            <p:nvPr/>
          </p:nvSpPr>
          <p:spPr>
            <a:xfrm>
              <a:off x="8285356" y="4543348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E822CD56-E3E5-B540-B4D3-B09D05A9D111}"/>
                </a:ext>
              </a:extLst>
            </p:cNvPr>
            <p:cNvSpPr/>
            <p:nvPr/>
          </p:nvSpPr>
          <p:spPr>
            <a:xfrm>
              <a:off x="9199756" y="4543348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F24D069-F7CC-1A4F-BE73-C3D94F7D14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3173847"/>
              </p:ext>
            </p:extLst>
          </p:nvPr>
        </p:nvGraphicFramePr>
        <p:xfrm>
          <a:off x="9570228" y="143914"/>
          <a:ext cx="2370455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70455">
                  <a:extLst>
                    <a:ext uri="{9D8B030D-6E8A-4147-A177-3AD203B41FA5}">
                      <a16:colId xmlns:a16="http://schemas.microsoft.com/office/drawing/2014/main" val="11774207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Logical Connective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31754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¬ (not)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1776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⋀ (and)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76955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⋁ (or)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61294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⟹  (implies)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32090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⇔ (if and only if)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93329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233079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D4E6E6-AA0C-584B-9ECE-83143305B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Simple Knowledge Base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9627AF-ABAE-AA42-94BA-B64EF5AD1B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9673" y="1348547"/>
            <a:ext cx="5696327" cy="4793836"/>
          </a:xfrm>
        </p:spPr>
        <p:txBody>
          <a:bodyPr/>
          <a:lstStyle/>
          <a:p>
            <a:r>
              <a:rPr lang="en-US" dirty="0"/>
              <a:t>We can construct sentences out of these using our logical connectors.  We’ll label each sentence.</a:t>
            </a:r>
          </a:p>
          <a:p>
            <a:r>
              <a:rPr lang="en-US" dirty="0"/>
              <a:t>R1:  ¬ P</a:t>
            </a:r>
            <a:r>
              <a:rPr lang="en-US" baseline="-25000" dirty="0"/>
              <a:t>1,1</a:t>
            </a:r>
            <a:r>
              <a:rPr lang="en-US" dirty="0"/>
              <a:t> </a:t>
            </a:r>
          </a:p>
          <a:p>
            <a:r>
              <a:rPr lang="en-US" dirty="0"/>
              <a:t>R2:  B</a:t>
            </a:r>
            <a:r>
              <a:rPr lang="en-US" baseline="-25000" dirty="0"/>
              <a:t>1,1</a:t>
            </a:r>
            <a:r>
              <a:rPr lang="en-US" dirty="0"/>
              <a:t> ⇔ (P</a:t>
            </a:r>
            <a:r>
              <a:rPr lang="en-US" baseline="-25000" dirty="0"/>
              <a:t>1,2 </a:t>
            </a:r>
            <a:r>
              <a:rPr lang="en-US" dirty="0"/>
              <a:t>⋁ P</a:t>
            </a:r>
            <a:r>
              <a:rPr lang="en-US" baseline="-25000" dirty="0"/>
              <a:t>2,1</a:t>
            </a:r>
            <a:r>
              <a:rPr lang="en-US" dirty="0"/>
              <a:t> )</a:t>
            </a:r>
          </a:p>
          <a:p>
            <a:r>
              <a:rPr lang="en-US" dirty="0"/>
              <a:t>R3:  B</a:t>
            </a:r>
            <a:r>
              <a:rPr lang="en-US" baseline="-25000" dirty="0"/>
              <a:t>2,1</a:t>
            </a:r>
            <a:r>
              <a:rPr lang="en-US" dirty="0"/>
              <a:t> ⇔ (P</a:t>
            </a:r>
            <a:r>
              <a:rPr lang="en-US" baseline="-25000" dirty="0"/>
              <a:t>1,1 </a:t>
            </a:r>
            <a:r>
              <a:rPr lang="en-US" dirty="0"/>
              <a:t>⋁ P</a:t>
            </a:r>
            <a:r>
              <a:rPr lang="en-US" baseline="-25000" dirty="0"/>
              <a:t>2,2</a:t>
            </a:r>
            <a:r>
              <a:rPr lang="en-US" dirty="0"/>
              <a:t> ⋁ P</a:t>
            </a:r>
            <a:r>
              <a:rPr lang="en-US" baseline="-25000" dirty="0"/>
              <a:t>3,1</a:t>
            </a:r>
            <a:r>
              <a:rPr lang="en-US" dirty="0"/>
              <a:t> )</a:t>
            </a:r>
            <a:endParaRPr lang="en-US" b="1" dirty="0"/>
          </a:p>
          <a:p>
            <a:r>
              <a:rPr lang="en-US" dirty="0"/>
              <a:t>What if we perceive the presence or absence of breeze in [1,1], [2,1]?</a:t>
            </a:r>
          </a:p>
          <a:p>
            <a:r>
              <a:rPr lang="en-US" dirty="0"/>
              <a:t>R4: ¬ B</a:t>
            </a:r>
            <a:r>
              <a:rPr lang="en-US" baseline="-25000" dirty="0"/>
              <a:t>1,1</a:t>
            </a:r>
            <a:r>
              <a:rPr lang="en-US" dirty="0"/>
              <a:t> </a:t>
            </a:r>
          </a:p>
          <a:p>
            <a:r>
              <a:rPr lang="en-US" dirty="0"/>
              <a:t>R5:  B</a:t>
            </a:r>
            <a:r>
              <a:rPr lang="en-US" baseline="-25000" dirty="0"/>
              <a:t>2,1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EF81FA-3170-3246-9223-CE790AF54EE2}"/>
              </a:ext>
            </a:extLst>
          </p:cNvPr>
          <p:cNvSpPr txBox="1"/>
          <p:nvPr/>
        </p:nvSpPr>
        <p:spPr>
          <a:xfrm>
            <a:off x="6765984" y="6042130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E570E4-917B-7C44-A87A-3FF0AD8EF8A2}"/>
              </a:ext>
            </a:extLst>
          </p:cNvPr>
          <p:cNvSpPr txBox="1"/>
          <p:nvPr/>
        </p:nvSpPr>
        <p:spPr>
          <a:xfrm>
            <a:off x="8010050" y="6040506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FCBB61-FE79-154E-A2D7-AF5C70317983}"/>
              </a:ext>
            </a:extLst>
          </p:cNvPr>
          <p:cNvSpPr txBox="1"/>
          <p:nvPr/>
        </p:nvSpPr>
        <p:spPr>
          <a:xfrm>
            <a:off x="9254116" y="6053089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863FEB2-AC1E-FA40-87D5-D1AE3CB7F749}"/>
              </a:ext>
            </a:extLst>
          </p:cNvPr>
          <p:cNvSpPr txBox="1"/>
          <p:nvPr/>
        </p:nvSpPr>
        <p:spPr>
          <a:xfrm>
            <a:off x="10498182" y="6051465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7546A4-7F9F-4D47-A485-2941E9665936}"/>
              </a:ext>
            </a:extLst>
          </p:cNvPr>
          <p:cNvSpPr txBox="1"/>
          <p:nvPr/>
        </p:nvSpPr>
        <p:spPr>
          <a:xfrm>
            <a:off x="5933414" y="5183012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8202234-F02E-CF46-8736-FCC7F5114C04}"/>
              </a:ext>
            </a:extLst>
          </p:cNvPr>
          <p:cNvSpPr txBox="1"/>
          <p:nvPr/>
        </p:nvSpPr>
        <p:spPr>
          <a:xfrm>
            <a:off x="5925264" y="3875790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B55824C-791C-0B44-B16C-450C0370383F}"/>
              </a:ext>
            </a:extLst>
          </p:cNvPr>
          <p:cNvSpPr txBox="1"/>
          <p:nvPr/>
        </p:nvSpPr>
        <p:spPr>
          <a:xfrm>
            <a:off x="5918274" y="2609046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EAC526-EA18-9945-BD07-B14B3BFD8151}"/>
              </a:ext>
            </a:extLst>
          </p:cNvPr>
          <p:cNvSpPr txBox="1"/>
          <p:nvPr/>
        </p:nvSpPr>
        <p:spPr>
          <a:xfrm>
            <a:off x="5910843" y="1491014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439FCAE-C157-654A-878C-B71696798018}"/>
              </a:ext>
            </a:extLst>
          </p:cNvPr>
          <p:cNvGrpSpPr/>
          <p:nvPr/>
        </p:nvGrpSpPr>
        <p:grpSpPr>
          <a:xfrm>
            <a:off x="6288506" y="1009755"/>
            <a:ext cx="5740778" cy="5032375"/>
            <a:chOff x="6456556" y="1825625"/>
            <a:chExt cx="4143414" cy="3632123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A750B3A-8812-AE4A-BF70-7175EDFB29DC}"/>
                </a:ext>
              </a:extLst>
            </p:cNvPr>
            <p:cNvSpPr/>
            <p:nvPr/>
          </p:nvSpPr>
          <p:spPr>
            <a:xfrm>
              <a:off x="6456556" y="1825625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3B70BE0-5A21-8949-9DEF-89CDAB82F40F}"/>
                </a:ext>
              </a:extLst>
            </p:cNvPr>
            <p:cNvSpPr/>
            <p:nvPr/>
          </p:nvSpPr>
          <p:spPr>
            <a:xfrm>
              <a:off x="8285356" y="1825625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2C7A2D1-3770-D44D-9A6D-BAA475D30F79}"/>
                </a:ext>
              </a:extLst>
            </p:cNvPr>
            <p:cNvSpPr/>
            <p:nvPr/>
          </p:nvSpPr>
          <p:spPr>
            <a:xfrm>
              <a:off x="7370956" y="1825625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FEB5616-5F3D-2A4D-86A1-600AA9082D43}"/>
                </a:ext>
              </a:extLst>
            </p:cNvPr>
            <p:cNvSpPr/>
            <p:nvPr/>
          </p:nvSpPr>
          <p:spPr>
            <a:xfrm>
              <a:off x="9199756" y="1825625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EDE36EB-A97C-0949-AB57-E2360E9F9CC0}"/>
                </a:ext>
              </a:extLst>
            </p:cNvPr>
            <p:cNvSpPr txBox="1"/>
            <p:nvPr/>
          </p:nvSpPr>
          <p:spPr>
            <a:xfrm>
              <a:off x="10415239" y="3401122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2C8A2238-87F7-1D49-9304-24B9158CA22F}"/>
                </a:ext>
              </a:extLst>
            </p:cNvPr>
            <p:cNvSpPr/>
            <p:nvPr/>
          </p:nvSpPr>
          <p:spPr>
            <a:xfrm>
              <a:off x="6456556" y="2714548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A05CF6F7-B002-234F-AF47-D9CA916558A7}"/>
                </a:ext>
              </a:extLst>
            </p:cNvPr>
            <p:cNvSpPr/>
            <p:nvPr/>
          </p:nvSpPr>
          <p:spPr>
            <a:xfrm>
              <a:off x="7370956" y="2714548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077FB696-A2A5-0A4B-9A66-971A014303E7}"/>
                </a:ext>
              </a:extLst>
            </p:cNvPr>
            <p:cNvSpPr/>
            <p:nvPr/>
          </p:nvSpPr>
          <p:spPr>
            <a:xfrm>
              <a:off x="9199756" y="2714548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4DC2191F-B0AB-974B-B9F9-E93FB24C8EDD}"/>
                </a:ext>
              </a:extLst>
            </p:cNvPr>
            <p:cNvSpPr/>
            <p:nvPr/>
          </p:nvSpPr>
          <p:spPr>
            <a:xfrm>
              <a:off x="8285356" y="2714548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F0D6028-87DF-C443-A9FE-C8EF798E3A6C}"/>
                </a:ext>
              </a:extLst>
            </p:cNvPr>
            <p:cNvSpPr/>
            <p:nvPr/>
          </p:nvSpPr>
          <p:spPr>
            <a:xfrm>
              <a:off x="6456556" y="3628948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BCCA2442-0DEF-F942-91F5-049F19F018BF}"/>
                </a:ext>
              </a:extLst>
            </p:cNvPr>
            <p:cNvSpPr/>
            <p:nvPr/>
          </p:nvSpPr>
          <p:spPr>
            <a:xfrm>
              <a:off x="7370956" y="3628948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7666DC5-C4A5-0F4D-AEDE-3A83B000493E}"/>
                </a:ext>
              </a:extLst>
            </p:cNvPr>
            <p:cNvSpPr/>
            <p:nvPr/>
          </p:nvSpPr>
          <p:spPr>
            <a:xfrm>
              <a:off x="8285356" y="3628948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0C70C15-2B0F-8C4C-B265-51925CBCE440}"/>
                </a:ext>
              </a:extLst>
            </p:cNvPr>
            <p:cNvSpPr/>
            <p:nvPr/>
          </p:nvSpPr>
          <p:spPr>
            <a:xfrm>
              <a:off x="9199756" y="3628948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66FF810A-4957-274A-AC26-2AA283B3E6BF}"/>
                </a:ext>
              </a:extLst>
            </p:cNvPr>
            <p:cNvSpPr/>
            <p:nvPr/>
          </p:nvSpPr>
          <p:spPr>
            <a:xfrm>
              <a:off x="6456556" y="4543348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E8321133-867C-6740-AE7C-84A8362DA702}"/>
                </a:ext>
              </a:extLst>
            </p:cNvPr>
            <p:cNvSpPr/>
            <p:nvPr/>
          </p:nvSpPr>
          <p:spPr>
            <a:xfrm>
              <a:off x="7370956" y="4543348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CAAB0BDB-AFBA-BA41-9430-287BB63C6454}"/>
                </a:ext>
              </a:extLst>
            </p:cNvPr>
            <p:cNvSpPr/>
            <p:nvPr/>
          </p:nvSpPr>
          <p:spPr>
            <a:xfrm>
              <a:off x="8285356" y="4543348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E822CD56-E3E5-B540-B4D3-B09D05A9D111}"/>
                </a:ext>
              </a:extLst>
            </p:cNvPr>
            <p:cNvSpPr/>
            <p:nvPr/>
          </p:nvSpPr>
          <p:spPr>
            <a:xfrm>
              <a:off x="9199756" y="4543348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F24D069-F7CC-1A4F-BE73-C3D94F7D14A4}"/>
              </a:ext>
            </a:extLst>
          </p:cNvPr>
          <p:cNvGraphicFramePr>
            <a:graphicFrameLocks noGrp="1"/>
          </p:cNvGraphicFramePr>
          <p:nvPr/>
        </p:nvGraphicFramePr>
        <p:xfrm>
          <a:off x="9570228" y="143914"/>
          <a:ext cx="2370455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70455">
                  <a:extLst>
                    <a:ext uri="{9D8B030D-6E8A-4147-A177-3AD203B41FA5}">
                      <a16:colId xmlns:a16="http://schemas.microsoft.com/office/drawing/2014/main" val="11774207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Logical Connective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31754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¬ (not)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1776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⋀ (and)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76955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⋁ (or)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61294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⟹  (implies)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32090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⇔ (if and only if)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9332917"/>
                  </a:ext>
                </a:extLst>
              </a:tr>
            </a:tbl>
          </a:graphicData>
        </a:graphic>
      </p:graphicFrame>
      <p:sp>
        <p:nvSpPr>
          <p:cNvPr id="31" name="Rectangle 30">
            <a:extLst>
              <a:ext uri="{FF2B5EF4-FFF2-40B4-BE49-F238E27FC236}">
                <a16:creationId xmlns:a16="http://schemas.microsoft.com/office/drawing/2014/main" id="{90E34470-8AF3-1847-ADAE-C3F4F6A1BD02}"/>
              </a:ext>
            </a:extLst>
          </p:cNvPr>
          <p:cNvSpPr/>
          <p:nvPr/>
        </p:nvSpPr>
        <p:spPr>
          <a:xfrm>
            <a:off x="7705479" y="5224005"/>
            <a:ext cx="9252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Breeze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2650225-5D3B-074D-A5C9-06FE69C7E376}"/>
              </a:ext>
            </a:extLst>
          </p:cNvPr>
          <p:cNvSpPr/>
          <p:nvPr/>
        </p:nvSpPr>
        <p:spPr>
          <a:xfrm>
            <a:off x="6262834" y="5224005"/>
            <a:ext cx="12987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No Breeze</a:t>
            </a:r>
          </a:p>
        </p:txBody>
      </p:sp>
    </p:spTree>
    <p:extLst>
      <p:ext uri="{BB962C8B-B14F-4D97-AF65-F5344CB8AC3E}">
        <p14:creationId xmlns:p14="http://schemas.microsoft.com/office/powerpoint/2010/main" val="26149975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D4E6E6-AA0C-584B-9ECE-83143305B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Simple Knowledge Base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9627AF-ABAE-AA42-94BA-B64EF5AD1B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9673" y="1348547"/>
            <a:ext cx="5696327" cy="4793836"/>
          </a:xfrm>
        </p:spPr>
        <p:txBody>
          <a:bodyPr/>
          <a:lstStyle/>
          <a:p>
            <a:r>
              <a:rPr lang="en-US" dirty="0"/>
              <a:t>We can construct sentences out of these using our logical connectors.  We’ll label each sentence.</a:t>
            </a:r>
          </a:p>
          <a:p>
            <a:r>
              <a:rPr lang="en-US" dirty="0"/>
              <a:t>R1:  ¬ P</a:t>
            </a:r>
            <a:r>
              <a:rPr lang="en-US" baseline="-25000" dirty="0"/>
              <a:t>1,1</a:t>
            </a:r>
            <a:r>
              <a:rPr lang="en-US" dirty="0"/>
              <a:t> </a:t>
            </a:r>
          </a:p>
          <a:p>
            <a:r>
              <a:rPr lang="en-US" dirty="0"/>
              <a:t>R2:  B</a:t>
            </a:r>
            <a:r>
              <a:rPr lang="en-US" baseline="-25000" dirty="0"/>
              <a:t>1,1</a:t>
            </a:r>
            <a:r>
              <a:rPr lang="en-US" dirty="0"/>
              <a:t> ⇔ (P</a:t>
            </a:r>
            <a:r>
              <a:rPr lang="en-US" baseline="-25000" dirty="0"/>
              <a:t>1,2 </a:t>
            </a:r>
            <a:r>
              <a:rPr lang="en-US" dirty="0"/>
              <a:t>⋁ P</a:t>
            </a:r>
            <a:r>
              <a:rPr lang="en-US" baseline="-25000" dirty="0"/>
              <a:t>2,1</a:t>
            </a:r>
            <a:r>
              <a:rPr lang="en-US" dirty="0"/>
              <a:t> )</a:t>
            </a:r>
          </a:p>
          <a:p>
            <a:r>
              <a:rPr lang="en-US" dirty="0"/>
              <a:t>R3:  B</a:t>
            </a:r>
            <a:r>
              <a:rPr lang="en-US" baseline="-25000" dirty="0"/>
              <a:t>2,1</a:t>
            </a:r>
            <a:r>
              <a:rPr lang="en-US" dirty="0"/>
              <a:t> ⇔ (P</a:t>
            </a:r>
            <a:r>
              <a:rPr lang="en-US" baseline="-25000" dirty="0"/>
              <a:t>1,1 </a:t>
            </a:r>
            <a:r>
              <a:rPr lang="en-US" dirty="0"/>
              <a:t>⋁ P</a:t>
            </a:r>
            <a:r>
              <a:rPr lang="en-US" baseline="-25000" dirty="0"/>
              <a:t>2,2</a:t>
            </a:r>
            <a:r>
              <a:rPr lang="en-US" dirty="0"/>
              <a:t> ⋁ P</a:t>
            </a:r>
            <a:r>
              <a:rPr lang="en-US" baseline="-25000" dirty="0"/>
              <a:t>3,1</a:t>
            </a:r>
            <a:r>
              <a:rPr lang="en-US" dirty="0"/>
              <a:t> )</a:t>
            </a:r>
            <a:endParaRPr lang="en-US" b="1" dirty="0"/>
          </a:p>
          <a:p>
            <a:r>
              <a:rPr lang="en-US" dirty="0"/>
              <a:t>R4: ¬ B</a:t>
            </a:r>
            <a:r>
              <a:rPr lang="en-US" baseline="-25000" dirty="0"/>
              <a:t>1,1</a:t>
            </a:r>
            <a:r>
              <a:rPr lang="en-US" dirty="0"/>
              <a:t> </a:t>
            </a:r>
          </a:p>
          <a:p>
            <a:r>
              <a:rPr lang="en-US" dirty="0"/>
              <a:t>R5:  B</a:t>
            </a:r>
            <a:r>
              <a:rPr lang="en-US" baseline="-25000" dirty="0"/>
              <a:t>2,1</a:t>
            </a:r>
          </a:p>
          <a:p>
            <a:r>
              <a:rPr lang="en-US" dirty="0"/>
              <a:t>Can mechanically combine the sentences in our KB to prove that a pit exists at any location?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EF81FA-3170-3246-9223-CE790AF54EE2}"/>
              </a:ext>
            </a:extLst>
          </p:cNvPr>
          <p:cNvSpPr txBox="1"/>
          <p:nvPr/>
        </p:nvSpPr>
        <p:spPr>
          <a:xfrm>
            <a:off x="6765984" y="6042130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E570E4-917B-7C44-A87A-3FF0AD8EF8A2}"/>
              </a:ext>
            </a:extLst>
          </p:cNvPr>
          <p:cNvSpPr txBox="1"/>
          <p:nvPr/>
        </p:nvSpPr>
        <p:spPr>
          <a:xfrm>
            <a:off x="8010050" y="6040506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FCBB61-FE79-154E-A2D7-AF5C70317983}"/>
              </a:ext>
            </a:extLst>
          </p:cNvPr>
          <p:cNvSpPr txBox="1"/>
          <p:nvPr/>
        </p:nvSpPr>
        <p:spPr>
          <a:xfrm>
            <a:off x="9254116" y="6053089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863FEB2-AC1E-FA40-87D5-D1AE3CB7F749}"/>
              </a:ext>
            </a:extLst>
          </p:cNvPr>
          <p:cNvSpPr txBox="1"/>
          <p:nvPr/>
        </p:nvSpPr>
        <p:spPr>
          <a:xfrm>
            <a:off x="10498182" y="6051465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7546A4-7F9F-4D47-A485-2941E9665936}"/>
              </a:ext>
            </a:extLst>
          </p:cNvPr>
          <p:cNvSpPr txBox="1"/>
          <p:nvPr/>
        </p:nvSpPr>
        <p:spPr>
          <a:xfrm>
            <a:off x="5933414" y="5183012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8202234-F02E-CF46-8736-FCC7F5114C04}"/>
              </a:ext>
            </a:extLst>
          </p:cNvPr>
          <p:cNvSpPr txBox="1"/>
          <p:nvPr/>
        </p:nvSpPr>
        <p:spPr>
          <a:xfrm>
            <a:off x="5925264" y="3875790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B55824C-791C-0B44-B16C-450C0370383F}"/>
              </a:ext>
            </a:extLst>
          </p:cNvPr>
          <p:cNvSpPr txBox="1"/>
          <p:nvPr/>
        </p:nvSpPr>
        <p:spPr>
          <a:xfrm>
            <a:off x="5918274" y="2609046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EAC526-EA18-9945-BD07-B14B3BFD8151}"/>
              </a:ext>
            </a:extLst>
          </p:cNvPr>
          <p:cNvSpPr txBox="1"/>
          <p:nvPr/>
        </p:nvSpPr>
        <p:spPr>
          <a:xfrm>
            <a:off x="5910843" y="1491014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439FCAE-C157-654A-878C-B71696798018}"/>
              </a:ext>
            </a:extLst>
          </p:cNvPr>
          <p:cNvGrpSpPr/>
          <p:nvPr/>
        </p:nvGrpSpPr>
        <p:grpSpPr>
          <a:xfrm>
            <a:off x="6288506" y="1009755"/>
            <a:ext cx="5740778" cy="5032375"/>
            <a:chOff x="6456556" y="1825625"/>
            <a:chExt cx="4143414" cy="3632123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A750B3A-8812-AE4A-BF70-7175EDFB29DC}"/>
                </a:ext>
              </a:extLst>
            </p:cNvPr>
            <p:cNvSpPr/>
            <p:nvPr/>
          </p:nvSpPr>
          <p:spPr>
            <a:xfrm>
              <a:off x="6456556" y="1825625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3B70BE0-5A21-8949-9DEF-89CDAB82F40F}"/>
                </a:ext>
              </a:extLst>
            </p:cNvPr>
            <p:cNvSpPr/>
            <p:nvPr/>
          </p:nvSpPr>
          <p:spPr>
            <a:xfrm>
              <a:off x="8285356" y="1825625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2C7A2D1-3770-D44D-9A6D-BAA475D30F79}"/>
                </a:ext>
              </a:extLst>
            </p:cNvPr>
            <p:cNvSpPr/>
            <p:nvPr/>
          </p:nvSpPr>
          <p:spPr>
            <a:xfrm>
              <a:off x="7370956" y="1825625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FEB5616-5F3D-2A4D-86A1-600AA9082D43}"/>
                </a:ext>
              </a:extLst>
            </p:cNvPr>
            <p:cNvSpPr/>
            <p:nvPr/>
          </p:nvSpPr>
          <p:spPr>
            <a:xfrm>
              <a:off x="9199756" y="1825625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EDE36EB-A97C-0949-AB57-E2360E9F9CC0}"/>
                </a:ext>
              </a:extLst>
            </p:cNvPr>
            <p:cNvSpPr txBox="1"/>
            <p:nvPr/>
          </p:nvSpPr>
          <p:spPr>
            <a:xfrm>
              <a:off x="10415239" y="3401122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2C8A2238-87F7-1D49-9304-24B9158CA22F}"/>
                </a:ext>
              </a:extLst>
            </p:cNvPr>
            <p:cNvSpPr/>
            <p:nvPr/>
          </p:nvSpPr>
          <p:spPr>
            <a:xfrm>
              <a:off x="6456556" y="2714548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A05CF6F7-B002-234F-AF47-D9CA916558A7}"/>
                </a:ext>
              </a:extLst>
            </p:cNvPr>
            <p:cNvSpPr/>
            <p:nvPr/>
          </p:nvSpPr>
          <p:spPr>
            <a:xfrm>
              <a:off x="7370956" y="2714548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077FB696-A2A5-0A4B-9A66-971A014303E7}"/>
                </a:ext>
              </a:extLst>
            </p:cNvPr>
            <p:cNvSpPr/>
            <p:nvPr/>
          </p:nvSpPr>
          <p:spPr>
            <a:xfrm>
              <a:off x="9199756" y="2714548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4DC2191F-B0AB-974B-B9F9-E93FB24C8EDD}"/>
                </a:ext>
              </a:extLst>
            </p:cNvPr>
            <p:cNvSpPr/>
            <p:nvPr/>
          </p:nvSpPr>
          <p:spPr>
            <a:xfrm>
              <a:off x="8285356" y="2714548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F0D6028-87DF-C443-A9FE-C8EF798E3A6C}"/>
                </a:ext>
              </a:extLst>
            </p:cNvPr>
            <p:cNvSpPr/>
            <p:nvPr/>
          </p:nvSpPr>
          <p:spPr>
            <a:xfrm>
              <a:off x="6456556" y="3628948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BCCA2442-0DEF-F942-91F5-049F19F018BF}"/>
                </a:ext>
              </a:extLst>
            </p:cNvPr>
            <p:cNvSpPr/>
            <p:nvPr/>
          </p:nvSpPr>
          <p:spPr>
            <a:xfrm>
              <a:off x="7370956" y="3628948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7666DC5-C4A5-0F4D-AEDE-3A83B000493E}"/>
                </a:ext>
              </a:extLst>
            </p:cNvPr>
            <p:cNvSpPr/>
            <p:nvPr/>
          </p:nvSpPr>
          <p:spPr>
            <a:xfrm>
              <a:off x="8285356" y="3628948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0C70C15-2B0F-8C4C-B265-51925CBCE440}"/>
                </a:ext>
              </a:extLst>
            </p:cNvPr>
            <p:cNvSpPr/>
            <p:nvPr/>
          </p:nvSpPr>
          <p:spPr>
            <a:xfrm>
              <a:off x="9199756" y="3628948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66FF810A-4957-274A-AC26-2AA283B3E6BF}"/>
                </a:ext>
              </a:extLst>
            </p:cNvPr>
            <p:cNvSpPr/>
            <p:nvPr/>
          </p:nvSpPr>
          <p:spPr>
            <a:xfrm>
              <a:off x="6456556" y="4543348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E8321133-867C-6740-AE7C-84A8362DA702}"/>
                </a:ext>
              </a:extLst>
            </p:cNvPr>
            <p:cNvSpPr/>
            <p:nvPr/>
          </p:nvSpPr>
          <p:spPr>
            <a:xfrm>
              <a:off x="7370956" y="4543348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CAAB0BDB-AFBA-BA41-9430-287BB63C6454}"/>
                </a:ext>
              </a:extLst>
            </p:cNvPr>
            <p:cNvSpPr/>
            <p:nvPr/>
          </p:nvSpPr>
          <p:spPr>
            <a:xfrm>
              <a:off x="8285356" y="4543348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E822CD56-E3E5-B540-B4D3-B09D05A9D111}"/>
                </a:ext>
              </a:extLst>
            </p:cNvPr>
            <p:cNvSpPr/>
            <p:nvPr/>
          </p:nvSpPr>
          <p:spPr>
            <a:xfrm>
              <a:off x="9199756" y="4543348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F24D069-F7CC-1A4F-BE73-C3D94F7D14A4}"/>
              </a:ext>
            </a:extLst>
          </p:cNvPr>
          <p:cNvGraphicFramePr>
            <a:graphicFrameLocks noGrp="1"/>
          </p:cNvGraphicFramePr>
          <p:nvPr/>
        </p:nvGraphicFramePr>
        <p:xfrm>
          <a:off x="9570228" y="143914"/>
          <a:ext cx="2370455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70455">
                  <a:extLst>
                    <a:ext uri="{9D8B030D-6E8A-4147-A177-3AD203B41FA5}">
                      <a16:colId xmlns:a16="http://schemas.microsoft.com/office/drawing/2014/main" val="11774207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Logical Connective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31754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¬ (not)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1776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⋀ (and)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76955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⋁ (or)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61294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⟹  (implies)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32090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⇔ (if and only if)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9332917"/>
                  </a:ext>
                </a:extLst>
              </a:tr>
            </a:tbl>
          </a:graphicData>
        </a:graphic>
      </p:graphicFrame>
      <p:sp>
        <p:nvSpPr>
          <p:cNvPr id="31" name="Rectangle 30">
            <a:extLst>
              <a:ext uri="{FF2B5EF4-FFF2-40B4-BE49-F238E27FC236}">
                <a16:creationId xmlns:a16="http://schemas.microsoft.com/office/drawing/2014/main" id="{90E34470-8AF3-1847-ADAE-C3F4F6A1BD02}"/>
              </a:ext>
            </a:extLst>
          </p:cNvPr>
          <p:cNvSpPr/>
          <p:nvPr/>
        </p:nvSpPr>
        <p:spPr>
          <a:xfrm>
            <a:off x="7705479" y="5224005"/>
            <a:ext cx="9252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Breeze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2650225-5D3B-074D-A5C9-06FE69C7E376}"/>
              </a:ext>
            </a:extLst>
          </p:cNvPr>
          <p:cNvSpPr/>
          <p:nvPr/>
        </p:nvSpPr>
        <p:spPr>
          <a:xfrm>
            <a:off x="6262834" y="5224005"/>
            <a:ext cx="12987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No Breeze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E394521-8711-1C43-AA86-FF78EFC630BC}"/>
              </a:ext>
            </a:extLst>
          </p:cNvPr>
          <p:cNvSpPr/>
          <p:nvPr/>
        </p:nvSpPr>
        <p:spPr>
          <a:xfrm>
            <a:off x="6548590" y="3957086"/>
            <a:ext cx="5629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Pit?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F60D719-B480-3E40-8629-43763271D051}"/>
              </a:ext>
            </a:extLst>
          </p:cNvPr>
          <p:cNvSpPr/>
          <p:nvPr/>
        </p:nvSpPr>
        <p:spPr>
          <a:xfrm>
            <a:off x="7907395" y="4920758"/>
            <a:ext cx="5629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Pit?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F28CBF9-6DC4-9946-9D61-6DB1F4AC4E9E}"/>
              </a:ext>
            </a:extLst>
          </p:cNvPr>
          <p:cNvSpPr/>
          <p:nvPr/>
        </p:nvSpPr>
        <p:spPr>
          <a:xfrm>
            <a:off x="9161413" y="5235449"/>
            <a:ext cx="5629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Pit?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E32EA44-E356-C44D-ADE4-FCC65CCF5BF5}"/>
              </a:ext>
            </a:extLst>
          </p:cNvPr>
          <p:cNvSpPr/>
          <p:nvPr/>
        </p:nvSpPr>
        <p:spPr>
          <a:xfrm>
            <a:off x="7842211" y="3953618"/>
            <a:ext cx="5629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Pit?</a:t>
            </a:r>
          </a:p>
        </p:txBody>
      </p:sp>
    </p:spTree>
    <p:extLst>
      <p:ext uri="{BB962C8B-B14F-4D97-AF65-F5344CB8AC3E}">
        <p14:creationId xmlns:p14="http://schemas.microsoft.com/office/powerpoint/2010/main" val="878527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D4E6E6-AA0C-584B-9ECE-83143305B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Inference and Proofs</a:t>
            </a:r>
          </a:p>
        </p:txBody>
      </p:sp>
      <p:sp>
        <p:nvSpPr>
          <p:cNvPr id="38" name="Content Placeholder 37">
            <a:extLst>
              <a:ext uri="{FF2B5EF4-FFF2-40B4-BE49-F238E27FC236}">
                <a16:creationId xmlns:a16="http://schemas.microsoft.com/office/drawing/2014/main" id="{853AF61D-8B5A-974C-AB58-949EB830B6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Inference Rules </a:t>
            </a:r>
            <a:r>
              <a:rPr lang="en-US" dirty="0"/>
              <a:t>can be used to derive proofs.</a:t>
            </a:r>
          </a:p>
          <a:p>
            <a:endParaRPr lang="en-US" dirty="0"/>
          </a:p>
          <a:p>
            <a:r>
              <a:rPr lang="en-US" dirty="0"/>
              <a:t>The best-known inference rule is Modus Ponens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4BDDE81-494E-8346-9465-487214F2E6B8}"/>
              </a:ext>
            </a:extLst>
          </p:cNvPr>
          <p:cNvSpPr/>
          <p:nvPr/>
        </p:nvSpPr>
        <p:spPr>
          <a:xfrm>
            <a:off x="4877397" y="2659559"/>
            <a:ext cx="121860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200" u="sng" dirty="0"/>
              <a:t>𝛂⟹</a:t>
            </a:r>
            <a:r>
              <a:rPr lang="en-US" sz="2200" b="1" u="sng" dirty="0"/>
              <a:t>β, </a:t>
            </a:r>
            <a:r>
              <a:rPr lang="en-US" sz="2200" u="sng" dirty="0"/>
              <a:t>𝛂</a:t>
            </a:r>
          </a:p>
          <a:p>
            <a:pPr algn="ctr"/>
            <a:r>
              <a:rPr lang="en-US" sz="2200" b="1" dirty="0"/>
              <a:t>β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3151AE2-D12B-6743-85B2-443234389C4C}"/>
              </a:ext>
            </a:extLst>
          </p:cNvPr>
          <p:cNvSpPr/>
          <p:nvPr/>
        </p:nvSpPr>
        <p:spPr>
          <a:xfrm>
            <a:off x="3645762" y="4159496"/>
            <a:ext cx="755335" cy="8002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200" u="sng" dirty="0"/>
              <a:t>𝛂</a:t>
            </a:r>
            <a:r>
              <a:rPr lang="en-US" sz="2400" u="sng" dirty="0"/>
              <a:t>⋀</a:t>
            </a:r>
            <a:r>
              <a:rPr lang="en-US" sz="2200" b="1" u="sng" dirty="0"/>
              <a:t>β</a:t>
            </a:r>
            <a:endParaRPr lang="en-US" sz="2200" u="sng" dirty="0"/>
          </a:p>
          <a:p>
            <a:pPr algn="ctr"/>
            <a:r>
              <a:rPr lang="en-US" sz="2200" dirty="0"/>
              <a:t>𝛂</a:t>
            </a:r>
            <a:endParaRPr lang="en-US" sz="2200" b="1" dirty="0"/>
          </a:p>
        </p:txBody>
      </p:sp>
      <p:graphicFrame>
        <p:nvGraphicFramePr>
          <p:cNvPr id="42" name="Table 41">
            <a:extLst>
              <a:ext uri="{FF2B5EF4-FFF2-40B4-BE49-F238E27FC236}">
                <a16:creationId xmlns:a16="http://schemas.microsoft.com/office/drawing/2014/main" id="{07AC12A3-FF3A-5E41-9F0A-C0AADC5D867D}"/>
              </a:ext>
            </a:extLst>
          </p:cNvPr>
          <p:cNvGraphicFramePr>
            <a:graphicFrameLocks noGrp="1"/>
          </p:cNvGraphicFramePr>
          <p:nvPr/>
        </p:nvGraphicFramePr>
        <p:xfrm>
          <a:off x="9570228" y="143914"/>
          <a:ext cx="2370455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70455">
                  <a:extLst>
                    <a:ext uri="{9D8B030D-6E8A-4147-A177-3AD203B41FA5}">
                      <a16:colId xmlns:a16="http://schemas.microsoft.com/office/drawing/2014/main" val="11774207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Logical Connective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31754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¬ (not)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1776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⋀ (and)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76955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⋁ (or)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61294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⟹  (implies)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32090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⇔ (if and only if)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9332917"/>
                  </a:ext>
                </a:extLst>
              </a:tr>
            </a:tbl>
          </a:graphicData>
        </a:graphic>
      </p:graphicFrame>
      <p:sp>
        <p:nvSpPr>
          <p:cNvPr id="43" name="Rectangle 42">
            <a:extLst>
              <a:ext uri="{FF2B5EF4-FFF2-40B4-BE49-F238E27FC236}">
                <a16:creationId xmlns:a16="http://schemas.microsoft.com/office/drawing/2014/main" id="{5D56C783-B8DC-594B-A3FE-68FDCC323431}"/>
              </a:ext>
            </a:extLst>
          </p:cNvPr>
          <p:cNvSpPr/>
          <p:nvPr/>
        </p:nvSpPr>
        <p:spPr>
          <a:xfrm>
            <a:off x="4528904" y="4159495"/>
            <a:ext cx="2670924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200" u="sng" dirty="0"/>
              <a:t>𝛂</a:t>
            </a:r>
            <a:r>
              <a:rPr lang="en-US" sz="2400" u="sng" dirty="0"/>
              <a:t> ⇔ </a:t>
            </a:r>
            <a:r>
              <a:rPr lang="en-US" sz="2200" b="1" u="sng" dirty="0"/>
              <a:t>β</a:t>
            </a:r>
            <a:endParaRPr lang="en-US" sz="2200" dirty="0"/>
          </a:p>
          <a:p>
            <a:pPr algn="ctr"/>
            <a:r>
              <a:rPr lang="en-US" sz="2200" dirty="0"/>
              <a:t>(𝛂</a:t>
            </a:r>
            <a:r>
              <a:rPr lang="en-US" sz="2000" b="1" dirty="0"/>
              <a:t> </a:t>
            </a:r>
            <a:r>
              <a:rPr lang="en-US" sz="2000" dirty="0"/>
              <a:t>⟹ </a:t>
            </a:r>
            <a:r>
              <a:rPr lang="en-US" sz="2000" b="1" dirty="0"/>
              <a:t>β)</a:t>
            </a:r>
            <a:r>
              <a:rPr lang="en-US" sz="2000" dirty="0"/>
              <a:t> ⋀ </a:t>
            </a:r>
            <a:r>
              <a:rPr lang="en-US" sz="2800" dirty="0"/>
              <a:t>(</a:t>
            </a:r>
            <a:r>
              <a:rPr lang="en-US" sz="2800" b="1" dirty="0"/>
              <a:t>β </a:t>
            </a:r>
            <a:r>
              <a:rPr lang="en-US" sz="2400" dirty="0"/>
              <a:t>⟹ 𝛂</a:t>
            </a:r>
            <a:r>
              <a:rPr lang="en-US" sz="2400" b="1" dirty="0"/>
              <a:t>)</a:t>
            </a:r>
            <a:endParaRPr lang="en-US" sz="2200" b="1" dirty="0"/>
          </a:p>
        </p:txBody>
      </p:sp>
    </p:spTree>
    <p:extLst>
      <p:ext uri="{BB962C8B-B14F-4D97-AF65-F5344CB8AC3E}">
        <p14:creationId xmlns:p14="http://schemas.microsoft.com/office/powerpoint/2010/main" val="16433141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D4E6E6-AA0C-584B-9ECE-83143305B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Inference and Proofs</a:t>
            </a:r>
          </a:p>
        </p:txBody>
      </p:sp>
      <p:sp>
        <p:nvSpPr>
          <p:cNvPr id="38" name="Content Placeholder 37">
            <a:extLst>
              <a:ext uri="{FF2B5EF4-FFF2-40B4-BE49-F238E27FC236}">
                <a16:creationId xmlns:a16="http://schemas.microsoft.com/office/drawing/2014/main" id="{853AF61D-8B5A-974C-AB58-949EB830B6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Inference Rules </a:t>
            </a:r>
            <a:r>
              <a:rPr lang="en-US" dirty="0"/>
              <a:t>can be used to derive proofs.</a:t>
            </a:r>
          </a:p>
          <a:p>
            <a:endParaRPr lang="en-US" dirty="0"/>
          </a:p>
          <a:p>
            <a:r>
              <a:rPr lang="en-US" dirty="0"/>
              <a:t>The best-known inference rule is Modus Ponens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4BDDE81-494E-8346-9465-487214F2E6B8}"/>
              </a:ext>
            </a:extLst>
          </p:cNvPr>
          <p:cNvSpPr/>
          <p:nvPr/>
        </p:nvSpPr>
        <p:spPr>
          <a:xfrm>
            <a:off x="4877397" y="2659559"/>
            <a:ext cx="121860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200" u="sng" dirty="0"/>
              <a:t>𝛂⟹</a:t>
            </a:r>
            <a:r>
              <a:rPr lang="en-US" sz="2200" b="1" u="sng" dirty="0"/>
              <a:t>β, </a:t>
            </a:r>
            <a:r>
              <a:rPr lang="en-US" sz="2200" u="sng" dirty="0"/>
              <a:t>𝛂</a:t>
            </a:r>
          </a:p>
          <a:p>
            <a:pPr algn="ctr"/>
            <a:r>
              <a:rPr lang="en-US" sz="2200" b="1" dirty="0"/>
              <a:t>β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3151AE2-D12B-6743-85B2-443234389C4C}"/>
              </a:ext>
            </a:extLst>
          </p:cNvPr>
          <p:cNvSpPr/>
          <p:nvPr/>
        </p:nvSpPr>
        <p:spPr>
          <a:xfrm>
            <a:off x="3645762" y="4159496"/>
            <a:ext cx="755335" cy="8002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200" u="sng" dirty="0"/>
              <a:t>𝛂</a:t>
            </a:r>
            <a:r>
              <a:rPr lang="en-US" sz="2400" u="sng" dirty="0"/>
              <a:t>⋀</a:t>
            </a:r>
            <a:r>
              <a:rPr lang="en-US" sz="2200" b="1" u="sng" dirty="0"/>
              <a:t>β</a:t>
            </a:r>
            <a:endParaRPr lang="en-US" sz="2200" u="sng" dirty="0"/>
          </a:p>
          <a:p>
            <a:pPr algn="ctr"/>
            <a:r>
              <a:rPr lang="en-US" sz="2200" dirty="0"/>
              <a:t>𝛂</a:t>
            </a:r>
            <a:endParaRPr lang="en-US" sz="2200" b="1" dirty="0"/>
          </a:p>
        </p:txBody>
      </p:sp>
      <p:graphicFrame>
        <p:nvGraphicFramePr>
          <p:cNvPr id="42" name="Table 41">
            <a:extLst>
              <a:ext uri="{FF2B5EF4-FFF2-40B4-BE49-F238E27FC236}">
                <a16:creationId xmlns:a16="http://schemas.microsoft.com/office/drawing/2014/main" id="{07AC12A3-FF3A-5E41-9F0A-C0AADC5D867D}"/>
              </a:ext>
            </a:extLst>
          </p:cNvPr>
          <p:cNvGraphicFramePr>
            <a:graphicFrameLocks noGrp="1"/>
          </p:cNvGraphicFramePr>
          <p:nvPr/>
        </p:nvGraphicFramePr>
        <p:xfrm>
          <a:off x="9570228" y="143914"/>
          <a:ext cx="2370455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70455">
                  <a:extLst>
                    <a:ext uri="{9D8B030D-6E8A-4147-A177-3AD203B41FA5}">
                      <a16:colId xmlns:a16="http://schemas.microsoft.com/office/drawing/2014/main" val="11774207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Logical Connective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31754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¬ (not)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1776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⋀ (and)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76955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⋁ (or)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61294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⟹  (implies)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32090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⇔ (if and only if)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9332917"/>
                  </a:ext>
                </a:extLst>
              </a:tr>
            </a:tbl>
          </a:graphicData>
        </a:graphic>
      </p:graphicFrame>
      <p:sp>
        <p:nvSpPr>
          <p:cNvPr id="43" name="Rectangle 42">
            <a:extLst>
              <a:ext uri="{FF2B5EF4-FFF2-40B4-BE49-F238E27FC236}">
                <a16:creationId xmlns:a16="http://schemas.microsoft.com/office/drawing/2014/main" id="{5D56C783-B8DC-594B-A3FE-68FDCC323431}"/>
              </a:ext>
            </a:extLst>
          </p:cNvPr>
          <p:cNvSpPr/>
          <p:nvPr/>
        </p:nvSpPr>
        <p:spPr>
          <a:xfrm>
            <a:off x="5814564" y="4113329"/>
            <a:ext cx="2670924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200" u="sng" dirty="0"/>
              <a:t>𝛂</a:t>
            </a:r>
            <a:r>
              <a:rPr lang="en-US" sz="2400" u="sng" dirty="0"/>
              <a:t> ⇔ </a:t>
            </a:r>
            <a:r>
              <a:rPr lang="en-US" sz="2200" b="1" u="sng" dirty="0"/>
              <a:t>β</a:t>
            </a:r>
            <a:endParaRPr lang="en-US" sz="2200" dirty="0"/>
          </a:p>
          <a:p>
            <a:pPr algn="ctr"/>
            <a:r>
              <a:rPr lang="en-US" sz="2200" dirty="0"/>
              <a:t>(𝛂</a:t>
            </a:r>
            <a:r>
              <a:rPr lang="en-US" sz="2000" b="1" dirty="0"/>
              <a:t> </a:t>
            </a:r>
            <a:r>
              <a:rPr lang="en-US" sz="2000" dirty="0"/>
              <a:t>⟹ </a:t>
            </a:r>
            <a:r>
              <a:rPr lang="en-US" sz="2000" b="1" dirty="0"/>
              <a:t>β)</a:t>
            </a:r>
            <a:r>
              <a:rPr lang="en-US" sz="2000" dirty="0"/>
              <a:t> ⋀ </a:t>
            </a:r>
            <a:r>
              <a:rPr lang="en-US" sz="2800" dirty="0"/>
              <a:t>(</a:t>
            </a:r>
            <a:r>
              <a:rPr lang="en-US" sz="2800" b="1" dirty="0"/>
              <a:t>β </a:t>
            </a:r>
            <a:r>
              <a:rPr lang="en-US" sz="2400" dirty="0"/>
              <a:t>⟹ 𝛂</a:t>
            </a:r>
            <a:r>
              <a:rPr lang="en-US" sz="2400" b="1" dirty="0"/>
              <a:t>)</a:t>
            </a:r>
            <a:endParaRPr lang="en-US" sz="2200" b="1" dirty="0"/>
          </a:p>
        </p:txBody>
      </p:sp>
    </p:spTree>
    <p:extLst>
      <p:ext uri="{BB962C8B-B14F-4D97-AF65-F5344CB8AC3E}">
        <p14:creationId xmlns:p14="http://schemas.microsoft.com/office/powerpoint/2010/main" val="21756918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EED759-F2C9-CB4B-AC91-0F0A53020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Knowledge-based Agents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1B1CA5-C525-224C-A4F4-B02388D90B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 central component of a knowledge-based agent is a </a:t>
            </a:r>
            <a:r>
              <a:rPr lang="en-US" b="1" dirty="0"/>
              <a:t>knowledge base</a:t>
            </a:r>
            <a:r>
              <a:rPr lang="en-US" dirty="0"/>
              <a:t> or KB.</a:t>
            </a:r>
          </a:p>
          <a:p>
            <a:endParaRPr lang="en-US" dirty="0"/>
          </a:p>
          <a:p>
            <a:r>
              <a:rPr lang="en-US" dirty="0"/>
              <a:t>A KB contains a set of </a:t>
            </a:r>
            <a:r>
              <a:rPr lang="en-US" b="1" dirty="0"/>
              <a:t>sentence</a:t>
            </a:r>
            <a:r>
              <a:rPr lang="en-US" dirty="0"/>
              <a:t> that are written in a </a:t>
            </a:r>
            <a:r>
              <a:rPr lang="en-US" b="1" dirty="0"/>
              <a:t>knowledge representation language.  </a:t>
            </a:r>
            <a:r>
              <a:rPr lang="en-US" dirty="0"/>
              <a:t>The sentence contains some assertion about the world.  </a:t>
            </a:r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4" name="Google Shape;86;g92b3bf485b_0_0">
            <a:extLst>
              <a:ext uri="{FF2B5EF4-FFF2-40B4-BE49-F238E27FC236}">
                <a16:creationId xmlns:a16="http://schemas.microsoft.com/office/drawing/2014/main" id="{D971C9B4-6D37-6D42-8536-85F09A5110B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55042457"/>
              </p:ext>
            </p:extLst>
          </p:nvPr>
        </p:nvGraphicFramePr>
        <p:xfrm>
          <a:off x="703499" y="2924179"/>
          <a:ext cx="10346474" cy="3429574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51732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732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6965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solidFill>
                            <a:srgbClr val="FFFFFF"/>
                          </a:solidFill>
                          <a:latin typeface="+mn-lt"/>
                          <a:ea typeface="Open Sans"/>
                          <a:cs typeface="Open Sans"/>
                          <a:sym typeface="Open Sans"/>
                        </a:rPr>
                        <a:t>Natural language sentences</a:t>
                      </a:r>
                      <a:endParaRPr sz="1600" b="1" dirty="0">
                        <a:solidFill>
                          <a:srgbClr val="FFFFFF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>
                    <a:solidFill>
                      <a:srgbClr val="37066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solidFill>
                            <a:srgbClr val="FFFFFF"/>
                          </a:solidFill>
                          <a:latin typeface="+mn-lt"/>
                          <a:ea typeface="Open Sans"/>
                          <a:cs typeface="Open Sans"/>
                          <a:sym typeface="Open Sans"/>
                        </a:rPr>
                        <a:t>Knowledge representation language sentence</a:t>
                      </a:r>
                      <a:endParaRPr sz="1600" b="1" dirty="0">
                        <a:solidFill>
                          <a:srgbClr val="FFFFFF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>
                    <a:solidFill>
                      <a:srgbClr val="37066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449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i="1" dirty="0" err="1"/>
                        <a:t>Hoth</a:t>
                      </a:r>
                      <a:r>
                        <a:rPr lang="en-US" i="1" dirty="0"/>
                        <a:t> is a planet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Andale Mono" panose="020B0509000000000004" pitchFamily="49" charset="0"/>
                          <a:ea typeface="Apple Color Emoji" pitchFamily="2" charset="0"/>
                          <a:cs typeface="Roboto Mono"/>
                          <a:sym typeface="Roboto Mono"/>
                        </a:rPr>
                        <a:t>planet(</a:t>
                      </a:r>
                      <a:r>
                        <a:rPr lang="en-US" dirty="0" err="1">
                          <a:latin typeface="Andale Mono" panose="020B0509000000000004" pitchFamily="49" charset="0"/>
                          <a:ea typeface="Apple Color Emoji" pitchFamily="2" charset="0"/>
                          <a:cs typeface="Roboto Mono"/>
                          <a:sym typeface="Roboto Mono"/>
                        </a:rPr>
                        <a:t>hoth</a:t>
                      </a:r>
                      <a:r>
                        <a:rPr lang="en-US" dirty="0">
                          <a:latin typeface="Andale Mono" panose="020B0509000000000004" pitchFamily="49" charset="0"/>
                          <a:ea typeface="Apple Color Emoji" pitchFamily="2" charset="0"/>
                          <a:cs typeface="Roboto Mono"/>
                          <a:sym typeface="Roboto Mono"/>
                        </a:rPr>
                        <a:t>) </a:t>
                      </a:r>
                      <a:endParaRPr dirty="0">
                        <a:latin typeface="Andale Mono" panose="020B0509000000000004" pitchFamily="49" charset="0"/>
                        <a:ea typeface="Apple Color Emoji" pitchFamily="2" charset="0"/>
                      </a:endParaRPr>
                    </a:p>
                  </a:txBody>
                  <a:tcPr marL="91425" marR="91425" marT="91425" marB="91425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163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i="1" dirty="0" err="1"/>
                        <a:t>Hoth</a:t>
                      </a:r>
                      <a:r>
                        <a:rPr lang="en-US" i="1" dirty="0"/>
                        <a:t> is habitable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Andale Mono" panose="020B0509000000000004" pitchFamily="49" charset="0"/>
                          <a:ea typeface="Apple Color Emoji" pitchFamily="2" charset="0"/>
                        </a:rPr>
                        <a:t>habitable(</a:t>
                      </a:r>
                      <a:r>
                        <a:rPr lang="en-US" dirty="0" err="1">
                          <a:latin typeface="Andale Mono" panose="020B0509000000000004" pitchFamily="49" charset="0"/>
                          <a:ea typeface="Apple Color Emoji" pitchFamily="2" charset="0"/>
                        </a:rPr>
                        <a:t>hoth</a:t>
                      </a:r>
                      <a:r>
                        <a:rPr lang="en-US" dirty="0">
                          <a:latin typeface="Andale Mono" panose="020B0509000000000004" pitchFamily="49" charset="0"/>
                          <a:ea typeface="Apple Color Emoji" pitchFamily="2" charset="0"/>
                        </a:rPr>
                        <a:t>)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latin typeface="Andale Mono" panose="020B0509000000000004" pitchFamily="49" charset="0"/>
                        <a:ea typeface="Apple Color Emoji" pitchFamily="2" charset="0"/>
                      </a:endParaRPr>
                    </a:p>
                  </a:txBody>
                  <a:tcPr marL="91425" marR="91425" marT="91425" marB="91425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975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i="1" dirty="0" err="1"/>
                        <a:t>Hoth</a:t>
                      </a:r>
                      <a:r>
                        <a:rPr lang="en-US" i="1" dirty="0"/>
                        <a:t> is far from its sun</a:t>
                      </a:r>
                    </a:p>
                  </a:txBody>
                  <a:tcPr marL="91425" marR="91425" marT="91425" marB="91425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err="1">
                          <a:latin typeface="Andale Mono" panose="020B0509000000000004" pitchFamily="49" charset="0"/>
                          <a:ea typeface="Apple Color Emoji" pitchFamily="2" charset="0"/>
                        </a:rPr>
                        <a:t>far_from</a:t>
                      </a:r>
                      <a:r>
                        <a:rPr lang="en-US" dirty="0">
                          <a:latin typeface="Andale Mono" panose="020B0509000000000004" pitchFamily="49" charset="0"/>
                          <a:ea typeface="Apple Color Emoji" pitchFamily="2" charset="0"/>
                        </a:rPr>
                        <a:t>(</a:t>
                      </a:r>
                      <a:r>
                        <a:rPr lang="en-US" dirty="0" err="1">
                          <a:latin typeface="Andale Mono" panose="020B0509000000000004" pitchFamily="49" charset="0"/>
                          <a:ea typeface="Apple Color Emoji" pitchFamily="2" charset="0"/>
                        </a:rPr>
                        <a:t>hoth</a:t>
                      </a:r>
                      <a:r>
                        <a:rPr lang="en-US" dirty="0">
                          <a:latin typeface="Andale Mono" panose="020B0509000000000004" pitchFamily="49" charset="0"/>
                          <a:ea typeface="Apple Color Emoji" pitchFamily="2" charset="0"/>
                        </a:rPr>
                        <a:t>, sol) </a:t>
                      </a:r>
                      <a:endParaRPr dirty="0">
                        <a:latin typeface="Andale Mono" panose="020B0509000000000004" pitchFamily="49" charset="0"/>
                        <a:ea typeface="Apple Color Emoji" pitchFamily="2" charset="0"/>
                      </a:endParaRPr>
                    </a:p>
                  </a:txBody>
                  <a:tcPr marL="91425" marR="91425" marT="91425" marB="91425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3191729"/>
                  </a:ext>
                </a:extLst>
              </a:tr>
              <a:tr h="97947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i="1" dirty="0"/>
                        <a:t>If a planet is far from its sun then it is cold</a:t>
                      </a:r>
                    </a:p>
                  </a:txBody>
                  <a:tcPr marL="91425" marR="91425" marT="91425" marB="91425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Andale Mono" panose="020B0509000000000004" pitchFamily="49" charset="0"/>
                          <a:ea typeface="Apple Color Emoji" pitchFamily="2" charset="0"/>
                        </a:rPr>
                        <a:t>planet(x) and sun(y) and </a:t>
                      </a:r>
                      <a:r>
                        <a:rPr lang="en-US" dirty="0" err="1">
                          <a:latin typeface="Andale Mono" panose="020B0509000000000004" pitchFamily="49" charset="0"/>
                          <a:ea typeface="Apple Color Emoji" pitchFamily="2" charset="0"/>
                        </a:rPr>
                        <a:t>far_from</a:t>
                      </a:r>
                      <a:r>
                        <a:rPr lang="en-US" dirty="0">
                          <a:latin typeface="Andale Mono" panose="020B0509000000000004" pitchFamily="49" charset="0"/>
                          <a:ea typeface="Apple Color Emoji" pitchFamily="2" charset="0"/>
                        </a:rPr>
                        <a:t>(</a:t>
                      </a:r>
                      <a:r>
                        <a:rPr lang="en-US" dirty="0" err="1">
                          <a:latin typeface="Andale Mono" panose="020B0509000000000004" pitchFamily="49" charset="0"/>
                          <a:ea typeface="Apple Color Emoji" pitchFamily="2" charset="0"/>
                        </a:rPr>
                        <a:t>x,y</a:t>
                      </a:r>
                      <a:r>
                        <a:rPr lang="en-US" dirty="0">
                          <a:latin typeface="Andale Mono" panose="020B0509000000000004" pitchFamily="49" charset="0"/>
                          <a:ea typeface="Apple Color Emoji" pitchFamily="2" charset="0"/>
                        </a:rPr>
                        <a:t>) </a:t>
                      </a:r>
                      <a:r>
                        <a:rPr lang="en-US" sz="2200" dirty="0">
                          <a:latin typeface="Andale Mono" panose="020B0509000000000004" pitchFamily="49" charset="0"/>
                          <a:ea typeface="Apple Color Emoji" pitchFamily="2" charset="0"/>
                        </a:rPr>
                        <a:t>→</a:t>
                      </a:r>
                      <a:r>
                        <a:rPr lang="en-US" dirty="0">
                          <a:latin typeface="Andale Mono" panose="020B0509000000000004" pitchFamily="49" charset="0"/>
                          <a:ea typeface="Apple Color Emoji" pitchFamily="2" charset="0"/>
                        </a:rPr>
                        <a:t>cold(x)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latin typeface="Andale Mono" panose="020B0509000000000004" pitchFamily="49" charset="0"/>
                        <a:ea typeface="Apple Color Emoji" pitchFamily="2" charset="0"/>
                      </a:endParaRPr>
                    </a:p>
                  </a:txBody>
                  <a:tcPr marL="91425" marR="91425" marT="91425" marB="91425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61993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877086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1976AD-6745-1F49-BD50-27A86AB38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Knowledge-based Agents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FF17EA-A8ED-AB4A-95EB-76E53A85FB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are two kinds of sentences: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Axioms</a:t>
            </a:r>
            <a:r>
              <a:rPr lang="en-US" dirty="0"/>
              <a:t>  – a sentence that is given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Derived sentences </a:t>
            </a:r>
            <a:r>
              <a:rPr lang="en-US" dirty="0"/>
              <a:t>– a new sentence that is derived from others sentences </a:t>
            </a:r>
          </a:p>
          <a:p>
            <a:r>
              <a:rPr lang="en-US" dirty="0"/>
              <a:t>The process of deriving new sentences from old sentences is called </a:t>
            </a:r>
            <a:r>
              <a:rPr lang="en-US" b="1" dirty="0"/>
              <a:t>inference</a:t>
            </a:r>
            <a:r>
              <a:rPr lang="en-US" dirty="0"/>
              <a:t>. </a:t>
            </a:r>
          </a:p>
          <a:p>
            <a:endParaRPr lang="en-US" dirty="0"/>
          </a:p>
          <a:p>
            <a:r>
              <a:rPr lang="en-US" dirty="0"/>
              <a:t>A KB can initially contain some </a:t>
            </a:r>
            <a:r>
              <a:rPr lang="en-US" b="1" dirty="0"/>
              <a:t>background information </a:t>
            </a:r>
            <a:r>
              <a:rPr lang="en-US" dirty="0"/>
              <a:t>about the world, and a knowledge-based agent can add to the information in the KB through its observations of the world.</a:t>
            </a:r>
          </a:p>
          <a:p>
            <a:endParaRPr lang="en-US" dirty="0"/>
          </a:p>
          <a:p>
            <a:r>
              <a:rPr lang="en-US" dirty="0"/>
              <a:t>In addition to asserting new knowledge into its KB, a knowledge-based agent can also query the KB and ask it to derive new knowledge in order to select what action it should take. </a:t>
            </a:r>
          </a:p>
        </p:txBody>
      </p:sp>
    </p:spTree>
    <p:extLst>
      <p:ext uri="{BB962C8B-B14F-4D97-AF65-F5344CB8AC3E}">
        <p14:creationId xmlns:p14="http://schemas.microsoft.com/office/powerpoint/2010/main" val="19443545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itle 1">
            <a:extLst>
              <a:ext uri="{FF2B5EF4-FFF2-40B4-BE49-F238E27FC236}">
                <a16:creationId xmlns:a16="http://schemas.microsoft.com/office/drawing/2014/main" id="{23347836-9326-4DAF-ABE5-62F63E755D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9673" y="365125"/>
            <a:ext cx="10954127" cy="772052"/>
          </a:xfrm>
        </p:spPr>
        <p:txBody>
          <a:bodyPr/>
          <a:lstStyle/>
          <a:p>
            <a:r>
              <a:rPr lang="en-US" dirty="0"/>
              <a:t>Hunt the </a:t>
            </a:r>
            <a:r>
              <a:rPr lang="en-US" dirty="0" err="1"/>
              <a:t>Wampas</a:t>
            </a:r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52D00AA-3A74-7A47-A947-2F78A68727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6" r="1" b="1"/>
          <a:stretch/>
        </p:blipFill>
        <p:spPr bwMode="auto">
          <a:xfrm>
            <a:off x="399673" y="1348547"/>
            <a:ext cx="10515600" cy="4793836"/>
          </a:xfrm>
          <a:prstGeom prst="rect">
            <a:avLst/>
          </a:prstGeom>
          <a:solidFill>
            <a:srgbClr val="FFFFFF"/>
          </a:solidFill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87556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itle 1">
            <a:extLst>
              <a:ext uri="{FF2B5EF4-FFF2-40B4-BE49-F238E27FC236}">
                <a16:creationId xmlns:a16="http://schemas.microsoft.com/office/drawing/2014/main" id="{917A17DC-B4B0-4140-A0E8-0F92BC6DE2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9673" y="365125"/>
            <a:ext cx="10954127" cy="772052"/>
          </a:xfrm>
        </p:spPr>
        <p:txBody>
          <a:bodyPr anchor="ctr">
            <a:normAutofit/>
          </a:bodyPr>
          <a:lstStyle/>
          <a:p>
            <a:r>
              <a:rPr lang="en-US" dirty="0" err="1"/>
              <a:t>Wampa</a:t>
            </a:r>
            <a:r>
              <a:rPr lang="en-US" dirty="0"/>
              <a:t> World</a:t>
            </a:r>
          </a:p>
        </p:txBody>
      </p:sp>
      <p:sp>
        <p:nvSpPr>
          <p:cNvPr id="137" name="Content Placeholder 2">
            <a:extLst>
              <a:ext uri="{FF2B5EF4-FFF2-40B4-BE49-F238E27FC236}">
                <a16:creationId xmlns:a16="http://schemas.microsoft.com/office/drawing/2014/main" id="{30107046-42A9-4116-97CD-60E69DC64F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Our </a:t>
            </a:r>
            <a:r>
              <a:rPr lang="en-US" b="1" dirty="0"/>
              <a:t>knowledge-based agent</a:t>
            </a:r>
            <a:r>
              <a:rPr lang="en-US" dirty="0"/>
              <a:t>, R2D2, explores </a:t>
            </a:r>
            <a:r>
              <a:rPr lang="en-US" b="1" dirty="0"/>
              <a:t>a cave </a:t>
            </a:r>
            <a:r>
              <a:rPr lang="en-US" dirty="0"/>
              <a:t>consisting of </a:t>
            </a:r>
            <a:r>
              <a:rPr lang="en-US" b="1" dirty="0"/>
              <a:t>rooms</a:t>
            </a:r>
            <a:r>
              <a:rPr lang="en-US" dirty="0"/>
              <a:t> connected by passageways.</a:t>
            </a:r>
          </a:p>
          <a:p>
            <a:r>
              <a:rPr lang="en-US" dirty="0"/>
              <a:t>Lurking somewhere in the cave is the </a:t>
            </a:r>
            <a:r>
              <a:rPr lang="en-US" b="1" dirty="0" err="1"/>
              <a:t>Wampa</a:t>
            </a:r>
            <a:r>
              <a:rPr lang="en-US" dirty="0"/>
              <a:t>, a beast that eats any agent that enters its room. </a:t>
            </a:r>
          </a:p>
          <a:p>
            <a:r>
              <a:rPr lang="en-US" dirty="0"/>
              <a:t>Some rooms contain bottomless </a:t>
            </a:r>
            <a:r>
              <a:rPr lang="en-US" b="1" dirty="0"/>
              <a:t>pits</a:t>
            </a:r>
            <a:r>
              <a:rPr lang="en-US" dirty="0"/>
              <a:t> that trap any agent that wanders into the room. </a:t>
            </a:r>
          </a:p>
          <a:p>
            <a:r>
              <a:rPr lang="en-US" dirty="0"/>
              <a:t>In one room is master </a:t>
            </a:r>
            <a:r>
              <a:rPr lang="en-US" b="1" dirty="0"/>
              <a:t>Luke</a:t>
            </a:r>
            <a:r>
              <a:rPr lang="en-US" dirty="0"/>
              <a:t>.</a:t>
            </a:r>
          </a:p>
          <a:p>
            <a:r>
              <a:rPr lang="en-US" dirty="0"/>
              <a:t>The goal is: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collect Luke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exit the world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without being eaten</a:t>
            </a:r>
          </a:p>
        </p:txBody>
      </p:sp>
      <p:pic>
        <p:nvPicPr>
          <p:cNvPr id="1028" name="Picture 4" descr="Wampa Me, Wampa You – My Side Of The Laundry Room">
            <a:extLst>
              <a:ext uri="{FF2B5EF4-FFF2-40B4-BE49-F238E27FC236}">
                <a16:creationId xmlns:a16="http://schemas.microsoft.com/office/drawing/2014/main" id="{25B81BFB-5C18-EA4F-BB74-152568821B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46316" y="1825625"/>
            <a:ext cx="3633367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10321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664E13-4AF8-044D-9B57-F8C9D2A929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Wampa</a:t>
            </a:r>
            <a:r>
              <a:rPr lang="en-US" dirty="0"/>
              <a:t> World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024B31-A3F2-9A4E-8CCD-925F436433F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b="1" dirty="0"/>
              <a:t>Environment:</a:t>
            </a:r>
            <a:r>
              <a:rPr lang="en-US" dirty="0"/>
              <a:t> A 4x4 grid of rooms.  The agent starts in the square [1,1]. </a:t>
            </a:r>
            <a:r>
              <a:rPr lang="en-US" dirty="0" err="1"/>
              <a:t>Wampa</a:t>
            </a:r>
            <a:r>
              <a:rPr lang="en-US" dirty="0"/>
              <a:t> and Luke are randomly placed in other squares.  Each square can be pit with 20% probability.</a:t>
            </a:r>
          </a:p>
          <a:p>
            <a:endParaRPr lang="en-US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77EB646-2F66-7C4D-8B11-F3C11A18321A}"/>
              </a:ext>
            </a:extLst>
          </p:cNvPr>
          <p:cNvGrpSpPr/>
          <p:nvPr/>
        </p:nvGrpSpPr>
        <p:grpSpPr>
          <a:xfrm>
            <a:off x="6288506" y="1009755"/>
            <a:ext cx="5740778" cy="5032375"/>
            <a:chOff x="6456556" y="1825625"/>
            <a:chExt cx="4143414" cy="3632123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CA8DDE8-F81F-0D47-A5E6-1AF3007F3FE7}"/>
                </a:ext>
              </a:extLst>
            </p:cNvPr>
            <p:cNvSpPr/>
            <p:nvPr/>
          </p:nvSpPr>
          <p:spPr>
            <a:xfrm>
              <a:off x="6456556" y="1825625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F77E65B-F07D-9547-AED8-A43FFB54BAA1}"/>
                </a:ext>
              </a:extLst>
            </p:cNvPr>
            <p:cNvSpPr/>
            <p:nvPr/>
          </p:nvSpPr>
          <p:spPr>
            <a:xfrm>
              <a:off x="8285356" y="1825625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3ABD629-FEA3-F94E-9CBC-E9B92F6C13FA}"/>
                </a:ext>
              </a:extLst>
            </p:cNvPr>
            <p:cNvSpPr/>
            <p:nvPr/>
          </p:nvSpPr>
          <p:spPr>
            <a:xfrm>
              <a:off x="7370956" y="1825625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2701505-1F9C-364E-A8B1-D64A0DAEC3F4}"/>
                </a:ext>
              </a:extLst>
            </p:cNvPr>
            <p:cNvSpPr/>
            <p:nvPr/>
          </p:nvSpPr>
          <p:spPr>
            <a:xfrm>
              <a:off x="9199756" y="1825625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0E86AF3-F9BB-D442-8811-A076D13B850D}"/>
                </a:ext>
              </a:extLst>
            </p:cNvPr>
            <p:cNvSpPr txBox="1"/>
            <p:nvPr/>
          </p:nvSpPr>
          <p:spPr>
            <a:xfrm>
              <a:off x="10415239" y="3401122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0665D60-0E52-364B-B54B-D8C4877EF059}"/>
                </a:ext>
              </a:extLst>
            </p:cNvPr>
            <p:cNvSpPr/>
            <p:nvPr/>
          </p:nvSpPr>
          <p:spPr>
            <a:xfrm>
              <a:off x="6456556" y="2714548"/>
              <a:ext cx="914400" cy="914400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DE63429-6A24-4D4A-B231-D9AB0AD4F7AE}"/>
                </a:ext>
              </a:extLst>
            </p:cNvPr>
            <p:cNvSpPr/>
            <p:nvPr/>
          </p:nvSpPr>
          <p:spPr>
            <a:xfrm>
              <a:off x="7370956" y="2714548"/>
              <a:ext cx="914400" cy="914400"/>
            </a:xfrm>
            <a:prstGeom prst="rect">
              <a:avLst/>
            </a:prstGeom>
            <a:blipFill>
              <a:blip r:embed="rId4"/>
              <a:stretch>
                <a:fillRect/>
              </a:stretch>
            </a:blip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4090417-391D-9D42-B2AF-7651F8FAA873}"/>
                </a:ext>
              </a:extLst>
            </p:cNvPr>
            <p:cNvSpPr/>
            <p:nvPr/>
          </p:nvSpPr>
          <p:spPr>
            <a:xfrm>
              <a:off x="9199756" y="2714548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7B8EC6F-313C-C848-8DBB-352118CA1948}"/>
                </a:ext>
              </a:extLst>
            </p:cNvPr>
            <p:cNvSpPr/>
            <p:nvPr/>
          </p:nvSpPr>
          <p:spPr>
            <a:xfrm>
              <a:off x="8285356" y="2714548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07A150D-3160-3F4B-890F-5EDE1A70091B}"/>
                </a:ext>
              </a:extLst>
            </p:cNvPr>
            <p:cNvSpPr/>
            <p:nvPr/>
          </p:nvSpPr>
          <p:spPr>
            <a:xfrm>
              <a:off x="6456556" y="3628948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02244BB-F57F-B946-B5A4-4CA0A64D5426}"/>
                </a:ext>
              </a:extLst>
            </p:cNvPr>
            <p:cNvSpPr/>
            <p:nvPr/>
          </p:nvSpPr>
          <p:spPr>
            <a:xfrm>
              <a:off x="7370956" y="3628948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230D9D0-37E7-794E-88DF-6CC8D1671800}"/>
                </a:ext>
              </a:extLst>
            </p:cNvPr>
            <p:cNvSpPr/>
            <p:nvPr/>
          </p:nvSpPr>
          <p:spPr>
            <a:xfrm>
              <a:off x="8285356" y="3628948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0FF8018-FFB3-6242-AE9D-18C68C3FC7DB}"/>
                </a:ext>
              </a:extLst>
            </p:cNvPr>
            <p:cNvSpPr/>
            <p:nvPr/>
          </p:nvSpPr>
          <p:spPr>
            <a:xfrm>
              <a:off x="9199756" y="3628948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991B4AF6-830F-6B4E-A6F9-C4A9150B2E5C}"/>
                </a:ext>
              </a:extLst>
            </p:cNvPr>
            <p:cNvSpPr/>
            <p:nvPr/>
          </p:nvSpPr>
          <p:spPr>
            <a:xfrm>
              <a:off x="6456556" y="4543348"/>
              <a:ext cx="914400" cy="914400"/>
            </a:xfrm>
            <a:prstGeom prst="rect">
              <a:avLst/>
            </a:prstGeom>
            <a:blipFill>
              <a:blip r:embed="rId5"/>
              <a:stretch>
                <a:fillRect/>
              </a:stretch>
            </a:blip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ABD1673-6571-6A4D-AB33-2794D24C7E2E}"/>
                </a:ext>
              </a:extLst>
            </p:cNvPr>
            <p:cNvSpPr/>
            <p:nvPr/>
          </p:nvSpPr>
          <p:spPr>
            <a:xfrm>
              <a:off x="7370956" y="4543348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A871E26-694D-4141-A9AC-F1EDFEFDA1BA}"/>
                </a:ext>
              </a:extLst>
            </p:cNvPr>
            <p:cNvSpPr/>
            <p:nvPr/>
          </p:nvSpPr>
          <p:spPr>
            <a:xfrm>
              <a:off x="8285356" y="4543348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66CF050-7B50-DE45-BF3C-DB556D191685}"/>
                </a:ext>
              </a:extLst>
            </p:cNvPr>
            <p:cNvSpPr/>
            <p:nvPr/>
          </p:nvSpPr>
          <p:spPr>
            <a:xfrm>
              <a:off x="9199756" y="4543348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7" name="Oval 26">
            <a:extLst>
              <a:ext uri="{FF2B5EF4-FFF2-40B4-BE49-F238E27FC236}">
                <a16:creationId xmlns:a16="http://schemas.microsoft.com/office/drawing/2014/main" id="{919B38D3-135F-C446-9F3D-FC603570C7AF}"/>
              </a:ext>
            </a:extLst>
          </p:cNvPr>
          <p:cNvSpPr/>
          <p:nvPr/>
        </p:nvSpPr>
        <p:spPr>
          <a:xfrm>
            <a:off x="8943311" y="2394599"/>
            <a:ext cx="1024981" cy="9957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PIT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9CB10C91-80FC-0848-A326-10FA17A13033}"/>
              </a:ext>
            </a:extLst>
          </p:cNvPr>
          <p:cNvSpPr/>
          <p:nvPr/>
        </p:nvSpPr>
        <p:spPr>
          <a:xfrm>
            <a:off x="10210229" y="1127682"/>
            <a:ext cx="1024981" cy="9957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PIT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0E9E6583-1B6B-AF44-9ECD-D69E5205C93A}"/>
              </a:ext>
            </a:extLst>
          </p:cNvPr>
          <p:cNvSpPr/>
          <p:nvPr/>
        </p:nvSpPr>
        <p:spPr>
          <a:xfrm>
            <a:off x="8943311" y="4910787"/>
            <a:ext cx="1024981" cy="9957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PIT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145228C1-4197-6D4F-BEF0-85A5E127FA42}"/>
              </a:ext>
            </a:extLst>
          </p:cNvPr>
          <p:cNvSpPr txBox="1"/>
          <p:nvPr/>
        </p:nvSpPr>
        <p:spPr>
          <a:xfrm>
            <a:off x="6765984" y="6042130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F62FC5C0-709E-BB4E-BCC8-799F3BA9B16A}"/>
              </a:ext>
            </a:extLst>
          </p:cNvPr>
          <p:cNvSpPr txBox="1"/>
          <p:nvPr/>
        </p:nvSpPr>
        <p:spPr>
          <a:xfrm>
            <a:off x="8010050" y="6040506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5562E0BB-142A-1545-B844-B9456E7F3F91}"/>
              </a:ext>
            </a:extLst>
          </p:cNvPr>
          <p:cNvSpPr txBox="1"/>
          <p:nvPr/>
        </p:nvSpPr>
        <p:spPr>
          <a:xfrm>
            <a:off x="9254116" y="6053089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DD599B05-4CDF-4F48-AC4B-A905844794CC}"/>
              </a:ext>
            </a:extLst>
          </p:cNvPr>
          <p:cNvSpPr txBox="1"/>
          <p:nvPr/>
        </p:nvSpPr>
        <p:spPr>
          <a:xfrm>
            <a:off x="10498182" y="6051465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CF6042F-C503-654C-A7D7-A937C7DA96E6}"/>
              </a:ext>
            </a:extLst>
          </p:cNvPr>
          <p:cNvSpPr txBox="1"/>
          <p:nvPr/>
        </p:nvSpPr>
        <p:spPr>
          <a:xfrm>
            <a:off x="5933414" y="5183012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0BD35F00-0DA7-4D4E-BC17-5B61E488A39E}"/>
              </a:ext>
            </a:extLst>
          </p:cNvPr>
          <p:cNvSpPr txBox="1"/>
          <p:nvPr/>
        </p:nvSpPr>
        <p:spPr>
          <a:xfrm>
            <a:off x="5925264" y="3875790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DEF87A9B-2F65-6A48-860C-9F38C97DB77E}"/>
              </a:ext>
            </a:extLst>
          </p:cNvPr>
          <p:cNvSpPr txBox="1"/>
          <p:nvPr/>
        </p:nvSpPr>
        <p:spPr>
          <a:xfrm>
            <a:off x="5918274" y="2609046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5388E192-2E0C-A84C-AD8D-AA89490954FE}"/>
              </a:ext>
            </a:extLst>
          </p:cNvPr>
          <p:cNvSpPr txBox="1"/>
          <p:nvPr/>
        </p:nvSpPr>
        <p:spPr>
          <a:xfrm>
            <a:off x="5910843" y="1491014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A0AD5293-CF7F-414B-8C2A-B62998DA3F1B}"/>
              </a:ext>
            </a:extLst>
          </p:cNvPr>
          <p:cNvSpPr/>
          <p:nvPr/>
        </p:nvSpPr>
        <p:spPr>
          <a:xfrm>
            <a:off x="6295937" y="2235116"/>
            <a:ext cx="1266918" cy="1266918"/>
          </a:xfrm>
          <a:prstGeom prst="rect">
            <a:avLst/>
          </a:prstGeom>
          <a:solidFill>
            <a:srgbClr val="78BEE8"/>
          </a:solidFill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E27CE958-C6D2-764D-914F-FC079122FFF2}"/>
              </a:ext>
            </a:extLst>
          </p:cNvPr>
          <p:cNvSpPr/>
          <p:nvPr/>
        </p:nvSpPr>
        <p:spPr>
          <a:xfrm>
            <a:off x="7559140" y="2235115"/>
            <a:ext cx="1266918" cy="1266918"/>
          </a:xfrm>
          <a:prstGeom prst="rect">
            <a:avLst/>
          </a:prstGeom>
          <a:solidFill>
            <a:srgbClr val="78BEE8"/>
          </a:solidFill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3068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29" grpId="0" animBg="1"/>
      <p:bldP spid="96" grpId="0" animBg="1"/>
      <p:bldP spid="9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664E13-4AF8-044D-9B57-F8C9D2A929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Wampa</a:t>
            </a:r>
            <a:r>
              <a:rPr lang="en-US" dirty="0"/>
              <a:t> World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024B31-A3F2-9A4E-8CCD-925F436433F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Performance measure:</a:t>
            </a:r>
            <a:r>
              <a:rPr lang="en-US" dirty="0"/>
              <a:t> </a:t>
            </a:r>
          </a:p>
          <a:p>
            <a:r>
              <a:rPr lang="en-US" dirty="0"/>
              <a:t>+1000 points for rescuing Luke and leaving the cave</a:t>
            </a:r>
          </a:p>
          <a:p>
            <a:r>
              <a:rPr lang="en-US" dirty="0"/>
              <a:t>-1000 for falling into a pit or being eaten by the </a:t>
            </a:r>
            <a:r>
              <a:rPr lang="en-US" dirty="0" err="1"/>
              <a:t>Wampa</a:t>
            </a:r>
            <a:br>
              <a:rPr lang="en-US" dirty="0"/>
            </a:br>
            <a:r>
              <a:rPr lang="en-US" dirty="0"/>
              <a:t>-1 for each action taken</a:t>
            </a:r>
            <a:br>
              <a:rPr lang="en-US" dirty="0"/>
            </a:br>
            <a:r>
              <a:rPr lang="en-US" dirty="0"/>
              <a:t>-10 for using up your blaster fire</a:t>
            </a:r>
            <a:endParaRPr lang="en-US" i="1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77EB646-2F66-7C4D-8B11-F3C11A18321A}"/>
              </a:ext>
            </a:extLst>
          </p:cNvPr>
          <p:cNvGrpSpPr/>
          <p:nvPr/>
        </p:nvGrpSpPr>
        <p:grpSpPr>
          <a:xfrm>
            <a:off x="6288506" y="1009755"/>
            <a:ext cx="5740778" cy="5032375"/>
            <a:chOff x="6456556" y="1825625"/>
            <a:chExt cx="4143414" cy="3632123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CA8DDE8-F81F-0D47-A5E6-1AF3007F3FE7}"/>
                </a:ext>
              </a:extLst>
            </p:cNvPr>
            <p:cNvSpPr/>
            <p:nvPr/>
          </p:nvSpPr>
          <p:spPr>
            <a:xfrm>
              <a:off x="6456556" y="1825625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F77E65B-F07D-9547-AED8-A43FFB54BAA1}"/>
                </a:ext>
              </a:extLst>
            </p:cNvPr>
            <p:cNvSpPr/>
            <p:nvPr/>
          </p:nvSpPr>
          <p:spPr>
            <a:xfrm>
              <a:off x="8285356" y="1825625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3ABD629-FEA3-F94E-9CBC-E9B92F6C13FA}"/>
                </a:ext>
              </a:extLst>
            </p:cNvPr>
            <p:cNvSpPr/>
            <p:nvPr/>
          </p:nvSpPr>
          <p:spPr>
            <a:xfrm>
              <a:off x="7370956" y="1825625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2701505-1F9C-364E-A8B1-D64A0DAEC3F4}"/>
                </a:ext>
              </a:extLst>
            </p:cNvPr>
            <p:cNvSpPr/>
            <p:nvPr/>
          </p:nvSpPr>
          <p:spPr>
            <a:xfrm>
              <a:off x="9199756" y="1825625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0E86AF3-F9BB-D442-8811-A076D13B850D}"/>
                </a:ext>
              </a:extLst>
            </p:cNvPr>
            <p:cNvSpPr txBox="1"/>
            <p:nvPr/>
          </p:nvSpPr>
          <p:spPr>
            <a:xfrm>
              <a:off x="10415239" y="3401122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0665D60-0E52-364B-B54B-D8C4877EF059}"/>
                </a:ext>
              </a:extLst>
            </p:cNvPr>
            <p:cNvSpPr/>
            <p:nvPr/>
          </p:nvSpPr>
          <p:spPr>
            <a:xfrm>
              <a:off x="6456556" y="2714548"/>
              <a:ext cx="914400" cy="914400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DE63429-6A24-4D4A-B231-D9AB0AD4F7AE}"/>
                </a:ext>
              </a:extLst>
            </p:cNvPr>
            <p:cNvSpPr/>
            <p:nvPr/>
          </p:nvSpPr>
          <p:spPr>
            <a:xfrm>
              <a:off x="7370956" y="2714548"/>
              <a:ext cx="914400" cy="914400"/>
            </a:xfrm>
            <a:prstGeom prst="rect">
              <a:avLst/>
            </a:prstGeom>
            <a:blipFill>
              <a:blip r:embed="rId4"/>
              <a:stretch>
                <a:fillRect/>
              </a:stretch>
            </a:blip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4090417-391D-9D42-B2AF-7651F8FAA873}"/>
                </a:ext>
              </a:extLst>
            </p:cNvPr>
            <p:cNvSpPr/>
            <p:nvPr/>
          </p:nvSpPr>
          <p:spPr>
            <a:xfrm>
              <a:off x="9199756" y="2714548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7B8EC6F-313C-C848-8DBB-352118CA1948}"/>
                </a:ext>
              </a:extLst>
            </p:cNvPr>
            <p:cNvSpPr/>
            <p:nvPr/>
          </p:nvSpPr>
          <p:spPr>
            <a:xfrm>
              <a:off x="8285356" y="2714548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07A150D-3160-3F4B-890F-5EDE1A70091B}"/>
                </a:ext>
              </a:extLst>
            </p:cNvPr>
            <p:cNvSpPr/>
            <p:nvPr/>
          </p:nvSpPr>
          <p:spPr>
            <a:xfrm>
              <a:off x="6456556" y="3628948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02244BB-F57F-B946-B5A4-4CA0A64D5426}"/>
                </a:ext>
              </a:extLst>
            </p:cNvPr>
            <p:cNvSpPr/>
            <p:nvPr/>
          </p:nvSpPr>
          <p:spPr>
            <a:xfrm>
              <a:off x="7370956" y="3628948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230D9D0-37E7-794E-88DF-6CC8D1671800}"/>
                </a:ext>
              </a:extLst>
            </p:cNvPr>
            <p:cNvSpPr/>
            <p:nvPr/>
          </p:nvSpPr>
          <p:spPr>
            <a:xfrm>
              <a:off x="8285356" y="3628948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0FF8018-FFB3-6242-AE9D-18C68C3FC7DB}"/>
                </a:ext>
              </a:extLst>
            </p:cNvPr>
            <p:cNvSpPr/>
            <p:nvPr/>
          </p:nvSpPr>
          <p:spPr>
            <a:xfrm>
              <a:off x="9199756" y="3628948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991B4AF6-830F-6B4E-A6F9-C4A9150B2E5C}"/>
                </a:ext>
              </a:extLst>
            </p:cNvPr>
            <p:cNvSpPr/>
            <p:nvPr/>
          </p:nvSpPr>
          <p:spPr>
            <a:xfrm>
              <a:off x="6456556" y="4543348"/>
              <a:ext cx="914400" cy="914400"/>
            </a:xfrm>
            <a:prstGeom prst="rect">
              <a:avLst/>
            </a:prstGeom>
            <a:blipFill>
              <a:blip r:embed="rId5"/>
              <a:stretch>
                <a:fillRect/>
              </a:stretch>
            </a:blip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ABD1673-6571-6A4D-AB33-2794D24C7E2E}"/>
                </a:ext>
              </a:extLst>
            </p:cNvPr>
            <p:cNvSpPr/>
            <p:nvPr/>
          </p:nvSpPr>
          <p:spPr>
            <a:xfrm>
              <a:off x="7370956" y="4543348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A871E26-694D-4141-A9AC-F1EDFEFDA1BA}"/>
                </a:ext>
              </a:extLst>
            </p:cNvPr>
            <p:cNvSpPr/>
            <p:nvPr/>
          </p:nvSpPr>
          <p:spPr>
            <a:xfrm>
              <a:off x="8285356" y="4543348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66CF050-7B50-DE45-BF3C-DB556D191685}"/>
                </a:ext>
              </a:extLst>
            </p:cNvPr>
            <p:cNvSpPr/>
            <p:nvPr/>
          </p:nvSpPr>
          <p:spPr>
            <a:xfrm>
              <a:off x="9199756" y="4543348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7" name="Oval 26">
            <a:extLst>
              <a:ext uri="{FF2B5EF4-FFF2-40B4-BE49-F238E27FC236}">
                <a16:creationId xmlns:a16="http://schemas.microsoft.com/office/drawing/2014/main" id="{919B38D3-135F-C446-9F3D-FC603570C7AF}"/>
              </a:ext>
            </a:extLst>
          </p:cNvPr>
          <p:cNvSpPr/>
          <p:nvPr/>
        </p:nvSpPr>
        <p:spPr>
          <a:xfrm>
            <a:off x="8943311" y="2394599"/>
            <a:ext cx="1024981" cy="9957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PIT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9CB10C91-80FC-0848-A326-10FA17A13033}"/>
              </a:ext>
            </a:extLst>
          </p:cNvPr>
          <p:cNvSpPr/>
          <p:nvPr/>
        </p:nvSpPr>
        <p:spPr>
          <a:xfrm>
            <a:off x="10210229" y="1127682"/>
            <a:ext cx="1024981" cy="9957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PIT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0E9E6583-1B6B-AF44-9ECD-D69E5205C93A}"/>
              </a:ext>
            </a:extLst>
          </p:cNvPr>
          <p:cNvSpPr/>
          <p:nvPr/>
        </p:nvSpPr>
        <p:spPr>
          <a:xfrm>
            <a:off x="8943311" y="4910787"/>
            <a:ext cx="1024981" cy="9957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PIT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145228C1-4197-6D4F-BEF0-85A5E127FA42}"/>
              </a:ext>
            </a:extLst>
          </p:cNvPr>
          <p:cNvSpPr txBox="1"/>
          <p:nvPr/>
        </p:nvSpPr>
        <p:spPr>
          <a:xfrm>
            <a:off x="6765984" y="6042130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F62FC5C0-709E-BB4E-BCC8-799F3BA9B16A}"/>
              </a:ext>
            </a:extLst>
          </p:cNvPr>
          <p:cNvSpPr txBox="1"/>
          <p:nvPr/>
        </p:nvSpPr>
        <p:spPr>
          <a:xfrm>
            <a:off x="8010050" y="6040506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5562E0BB-142A-1545-B844-B9456E7F3F91}"/>
              </a:ext>
            </a:extLst>
          </p:cNvPr>
          <p:cNvSpPr txBox="1"/>
          <p:nvPr/>
        </p:nvSpPr>
        <p:spPr>
          <a:xfrm>
            <a:off x="9254116" y="6053089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DD599B05-4CDF-4F48-AC4B-A905844794CC}"/>
              </a:ext>
            </a:extLst>
          </p:cNvPr>
          <p:cNvSpPr txBox="1"/>
          <p:nvPr/>
        </p:nvSpPr>
        <p:spPr>
          <a:xfrm>
            <a:off x="10498182" y="6051465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CF6042F-C503-654C-A7D7-A937C7DA96E6}"/>
              </a:ext>
            </a:extLst>
          </p:cNvPr>
          <p:cNvSpPr txBox="1"/>
          <p:nvPr/>
        </p:nvSpPr>
        <p:spPr>
          <a:xfrm>
            <a:off x="5933414" y="5183012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0BD35F00-0DA7-4D4E-BC17-5B61E488A39E}"/>
              </a:ext>
            </a:extLst>
          </p:cNvPr>
          <p:cNvSpPr txBox="1"/>
          <p:nvPr/>
        </p:nvSpPr>
        <p:spPr>
          <a:xfrm>
            <a:off x="5925264" y="3875790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DEF87A9B-2F65-6A48-860C-9F38C97DB77E}"/>
              </a:ext>
            </a:extLst>
          </p:cNvPr>
          <p:cNvSpPr txBox="1"/>
          <p:nvPr/>
        </p:nvSpPr>
        <p:spPr>
          <a:xfrm>
            <a:off x="5918274" y="2609046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5388E192-2E0C-A84C-AD8D-AA89490954FE}"/>
              </a:ext>
            </a:extLst>
          </p:cNvPr>
          <p:cNvSpPr txBox="1"/>
          <p:nvPr/>
        </p:nvSpPr>
        <p:spPr>
          <a:xfrm>
            <a:off x="5910843" y="1491014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0406023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rgbClr val="FFFFFF"/>
      </a:lt1>
      <a:dk2>
        <a:srgbClr val="43454B"/>
      </a:dk2>
      <a:lt2>
        <a:srgbClr val="CECFD2"/>
      </a:lt2>
      <a:accent1>
        <a:srgbClr val="370660"/>
      </a:accent1>
      <a:accent2>
        <a:srgbClr val="FEAD2B"/>
      </a:accent2>
      <a:accent3>
        <a:srgbClr val="7EDBF5"/>
      </a:accent3>
      <a:accent4>
        <a:srgbClr val="EEEFEE"/>
      </a:accent4>
      <a:accent5>
        <a:srgbClr val="5EC0A6"/>
      </a:accent5>
      <a:accent6>
        <a:srgbClr val="D9E8E3"/>
      </a:accent6>
      <a:hlink>
        <a:srgbClr val="C10ADD"/>
      </a:hlink>
      <a:folHlink>
        <a:srgbClr val="7F0088"/>
      </a:folHlink>
    </a:clrScheme>
    <a:fontScheme name="Test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de-master" id="{04F595A4-9F3C-AA43-BFF7-1495A0754DB8}" vid="{D21E4FCE-CFE7-9445-9119-0E580D39BB8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862</TotalTime>
  <Words>2753</Words>
  <Application>Microsoft Macintosh PowerPoint</Application>
  <PresentationFormat>Widescreen</PresentationFormat>
  <Paragraphs>540</Paragraphs>
  <Slides>36</Slides>
  <Notes>16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2" baseType="lpstr">
      <vt:lpstr>Andale Mono</vt:lpstr>
      <vt:lpstr>Arial</vt:lpstr>
      <vt:lpstr>Calibri</vt:lpstr>
      <vt:lpstr>Open Sans</vt:lpstr>
      <vt:lpstr>Open Sans SemiBold</vt:lpstr>
      <vt:lpstr>Office Theme</vt:lpstr>
      <vt:lpstr>Logical Agents</vt:lpstr>
      <vt:lpstr>Knowledge-based Agents</vt:lpstr>
      <vt:lpstr>Logical representations</vt:lpstr>
      <vt:lpstr>Knowledge-based Agents</vt:lpstr>
      <vt:lpstr>Knowledge-based Agents</vt:lpstr>
      <vt:lpstr>Hunt the Wampas</vt:lpstr>
      <vt:lpstr>Wampa World</vt:lpstr>
      <vt:lpstr>Wampa World</vt:lpstr>
      <vt:lpstr>Wampa World</vt:lpstr>
      <vt:lpstr>Wampa World</vt:lpstr>
      <vt:lpstr>Wampa World</vt:lpstr>
      <vt:lpstr>Wampa World</vt:lpstr>
      <vt:lpstr>Wampa World Walkthrough</vt:lpstr>
      <vt:lpstr>Wampa World Walkthrough</vt:lpstr>
      <vt:lpstr>Wampa World Walkthrough</vt:lpstr>
      <vt:lpstr>Wampa World Walkthrough</vt:lpstr>
      <vt:lpstr>Wampa World Walkthrough</vt:lpstr>
      <vt:lpstr>Logic</vt:lpstr>
      <vt:lpstr>Possible worlds and models</vt:lpstr>
      <vt:lpstr>Logical Entailment</vt:lpstr>
      <vt:lpstr>Knowledge Base</vt:lpstr>
      <vt:lpstr>Logical inference</vt:lpstr>
      <vt:lpstr>Propositional Logic</vt:lpstr>
      <vt:lpstr>Propositional Logic</vt:lpstr>
      <vt:lpstr>Truth Tables</vt:lpstr>
      <vt:lpstr>Truth Tables</vt:lpstr>
      <vt:lpstr>Truth Tables</vt:lpstr>
      <vt:lpstr>Truth Tables</vt:lpstr>
      <vt:lpstr>Truth Tables</vt:lpstr>
      <vt:lpstr>Truth Tables</vt:lpstr>
      <vt:lpstr>A Simple Knowledge Base</vt:lpstr>
      <vt:lpstr>A Simple Knowledge Base</vt:lpstr>
      <vt:lpstr>A Simple Knowledge Base</vt:lpstr>
      <vt:lpstr>A Simple Knowledge Base</vt:lpstr>
      <vt:lpstr>Inference and Proofs</vt:lpstr>
      <vt:lpstr>Inference and Proofs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Logical Agents</dc:title>
  <dc:creator>Callison-Burch, Christopher</dc:creator>
  <cp:lastModifiedBy>Callison-Burch, Christopher</cp:lastModifiedBy>
  <cp:revision>69</cp:revision>
  <dcterms:created xsi:type="dcterms:W3CDTF">2020-10-01T01:39:01Z</dcterms:created>
  <dcterms:modified xsi:type="dcterms:W3CDTF">2020-10-01T16:01:42Z</dcterms:modified>
</cp:coreProperties>
</file>